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1"/>
  </p:notesMasterIdLst>
  <p:sldIdLst>
    <p:sldId id="256" r:id="rId2"/>
    <p:sldId id="287" r:id="rId3"/>
    <p:sldId id="257" r:id="rId4"/>
    <p:sldId id="259" r:id="rId5"/>
    <p:sldId id="260" r:id="rId6"/>
    <p:sldId id="261" r:id="rId7"/>
    <p:sldId id="262" r:id="rId8"/>
    <p:sldId id="263" r:id="rId9"/>
    <p:sldId id="264" r:id="rId10"/>
    <p:sldId id="286" r:id="rId11"/>
    <p:sldId id="267" r:id="rId12"/>
    <p:sldId id="268" r:id="rId13"/>
    <p:sldId id="266"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84" r:id="rId29"/>
    <p:sldId id="285" r:id="rId30"/>
  </p:sldIdLst>
  <p:sldSz cx="18288000" cy="10287000"/>
  <p:notesSz cx="6858000" cy="9144000"/>
  <p:embeddedFontLst>
    <p:embeddedFont>
      <p:font typeface="Arimo"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hLbWlEZYeceGzVhCsfeyvGDrdf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1167" y="37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3.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BF569A62-F752-961E-0E6D-996F49DDAA64}"/>
            </a:ext>
          </a:extLst>
        </p:cNvPr>
        <p:cNvGrpSpPr/>
        <p:nvPr/>
      </p:nvGrpSpPr>
      <p:grpSpPr>
        <a:xfrm>
          <a:off x="0" y="0"/>
          <a:ext cx="0" cy="0"/>
          <a:chOff x="0" y="0"/>
          <a:chExt cx="0" cy="0"/>
        </a:xfrm>
      </p:grpSpPr>
      <p:sp>
        <p:nvSpPr>
          <p:cNvPr id="193" name="Google Shape;193;p9:notes">
            <a:extLst>
              <a:ext uri="{FF2B5EF4-FFF2-40B4-BE49-F238E27FC236}">
                <a16:creationId xmlns:a16="http://schemas.microsoft.com/office/drawing/2014/main" id="{DCC2DB75-222D-5752-7114-9290BAD7A5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a:extLst>
              <a:ext uri="{FF2B5EF4-FFF2-40B4-BE49-F238E27FC236}">
                <a16:creationId xmlns:a16="http://schemas.microsoft.com/office/drawing/2014/main" id="{12996989-E57F-AFCD-434A-6B2F6D5F14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47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7" name="Google Shape;3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C473B806-20E7-8D08-CEB4-813F3BE2614B}"/>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825BD225-7CDF-7DFA-AE7C-DD1DD1E6439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70F3E40D-D2BF-62B3-285B-21CE85D4DFC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p3:notes">
            <a:extLst>
              <a:ext uri="{FF2B5EF4-FFF2-40B4-BE49-F238E27FC236}">
                <a16:creationId xmlns:a16="http://schemas.microsoft.com/office/drawing/2014/main" id="{7EE965ED-B763-4865-512C-992FDCC1986E}"/>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4971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6" name="Google Shape;3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4" name="Google Shape;4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7" name="Google Shape;47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4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4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4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1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13923397" y="7398521"/>
            <a:ext cx="4672957" cy="3178735"/>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endParaRPr lang="it-IT"/>
          </a:p>
        </p:txBody>
      </p:sp>
      <p:sp>
        <p:nvSpPr>
          <p:cNvPr id="88" name="Google Shape;88;p1"/>
          <p:cNvSpPr/>
          <p:nvPr/>
        </p:nvSpPr>
        <p:spPr>
          <a:xfrm>
            <a:off x="-1426213" y="-1049552"/>
            <a:ext cx="6451636" cy="4006606"/>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endParaRPr lang="it-IT"/>
          </a:p>
        </p:txBody>
      </p:sp>
      <p:sp>
        <p:nvSpPr>
          <p:cNvPr id="89" name="Google Shape;89;p1"/>
          <p:cNvSpPr/>
          <p:nvPr/>
        </p:nvSpPr>
        <p:spPr>
          <a:xfrm>
            <a:off x="8690679" y="-2564045"/>
            <a:ext cx="3245436" cy="6355509"/>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endParaRPr lang="it-IT"/>
          </a:p>
        </p:txBody>
      </p:sp>
      <p:sp>
        <p:nvSpPr>
          <p:cNvPr id="90" name="Google Shape;90;p1"/>
          <p:cNvSpPr/>
          <p:nvPr/>
        </p:nvSpPr>
        <p:spPr>
          <a:xfrm>
            <a:off x="9855322" y="4036686"/>
            <a:ext cx="2601944" cy="2191989"/>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endParaRPr lang="it-IT"/>
          </a:p>
        </p:txBody>
      </p:sp>
      <p:sp>
        <p:nvSpPr>
          <p:cNvPr id="91" name="Google Shape;91;p1"/>
          <p:cNvSpPr/>
          <p:nvPr/>
        </p:nvSpPr>
        <p:spPr>
          <a:xfrm>
            <a:off x="11499292" y="-1330086"/>
            <a:ext cx="3278124" cy="6367272"/>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endParaRPr lang="it-IT"/>
          </a:p>
        </p:txBody>
      </p:sp>
      <p:sp>
        <p:nvSpPr>
          <p:cNvPr id="92" name="Google Shape;92;p1"/>
          <p:cNvSpPr/>
          <p:nvPr/>
        </p:nvSpPr>
        <p:spPr>
          <a:xfrm>
            <a:off x="14141154" y="-1126715"/>
            <a:ext cx="3100918" cy="6090015"/>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endParaRPr lang="it-IT"/>
          </a:p>
        </p:txBody>
      </p:sp>
      <p:sp>
        <p:nvSpPr>
          <p:cNvPr id="93" name="Google Shape;93;p1"/>
          <p:cNvSpPr/>
          <p:nvPr/>
        </p:nvSpPr>
        <p:spPr>
          <a:xfrm>
            <a:off x="2906702" y="3321945"/>
            <a:ext cx="4567675" cy="4527131"/>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endParaRPr lang="it-IT"/>
          </a:p>
        </p:txBody>
      </p:sp>
      <p:sp>
        <p:nvSpPr>
          <p:cNvPr id="94" name="Google Shape;94;p1"/>
          <p:cNvSpPr/>
          <p:nvPr/>
        </p:nvSpPr>
        <p:spPr>
          <a:xfrm>
            <a:off x="10250293" y="5398161"/>
            <a:ext cx="1925159" cy="42963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endParaRPr lang="it-IT"/>
          </a:p>
        </p:txBody>
      </p:sp>
      <p:sp>
        <p:nvSpPr>
          <p:cNvPr id="95" name="Google Shape;95;p1"/>
          <p:cNvSpPr txBox="1"/>
          <p:nvPr/>
        </p:nvSpPr>
        <p:spPr>
          <a:xfrm>
            <a:off x="2660073" y="8445285"/>
            <a:ext cx="9785651" cy="1218795"/>
          </a:xfrm>
          <a:prstGeom prst="rect">
            <a:avLst/>
          </a:prstGeom>
          <a:noFill/>
          <a:ln>
            <a:noFill/>
          </a:ln>
        </p:spPr>
        <p:txBody>
          <a:bodyPr spcFirstLastPara="1" wrap="square" lIns="0" tIns="0" rIns="0" bIns="0" anchor="t" anchorCtr="0">
            <a:spAutoFit/>
          </a:bodyPr>
          <a:lstStyle/>
          <a:p>
            <a:pPr>
              <a:lnSpc>
                <a:spcPct val="90000"/>
              </a:lnSpc>
              <a:buSzPts val="4400"/>
            </a:pPr>
            <a:r>
              <a:rPr lang="en-US" sz="4400" dirty="0">
                <a:sym typeface="Arimo"/>
              </a:rPr>
              <a:t>Yeme Bozukluklarına (YB) Giriş: </a:t>
            </a:r>
            <a:endParaRPr sz="4400" dirty="0"/>
          </a:p>
          <a:p>
            <a:pPr>
              <a:lnSpc>
                <a:spcPct val="90000"/>
              </a:lnSpc>
              <a:buSzPts val="4400"/>
            </a:pPr>
            <a:r>
              <a:rPr lang="en-US" sz="4400" dirty="0">
                <a:sym typeface="Arimo"/>
              </a:rPr>
              <a:t>Sınıflandırma </a:t>
            </a:r>
            <a:endParaRPr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a:extLst>
            <a:ext uri="{FF2B5EF4-FFF2-40B4-BE49-F238E27FC236}">
              <a16:creationId xmlns:a16="http://schemas.microsoft.com/office/drawing/2014/main" id="{FDD6D344-B5AD-EE31-AA33-7848FC09561A}"/>
            </a:ext>
          </a:extLst>
        </p:cNvPr>
        <p:cNvGrpSpPr/>
        <p:nvPr/>
      </p:nvGrpSpPr>
      <p:grpSpPr>
        <a:xfrm>
          <a:off x="0" y="0"/>
          <a:ext cx="0" cy="0"/>
          <a:chOff x="0" y="0"/>
          <a:chExt cx="0" cy="0"/>
        </a:xfrm>
      </p:grpSpPr>
      <p:grpSp>
        <p:nvGrpSpPr>
          <p:cNvPr id="196" name="Google Shape;196;p9">
            <a:extLst>
              <a:ext uri="{FF2B5EF4-FFF2-40B4-BE49-F238E27FC236}">
                <a16:creationId xmlns:a16="http://schemas.microsoft.com/office/drawing/2014/main" id="{94641667-5089-9A3B-20DA-71FBA2B5CA0D}"/>
              </a:ext>
            </a:extLst>
          </p:cNvPr>
          <p:cNvGrpSpPr/>
          <p:nvPr/>
        </p:nvGrpSpPr>
        <p:grpSpPr>
          <a:xfrm>
            <a:off x="-1143" y="9134206"/>
            <a:ext cx="18312195" cy="1166241"/>
            <a:chOff x="-1524" y="-1524"/>
            <a:chExt cx="24416259" cy="1554988"/>
          </a:xfrm>
        </p:grpSpPr>
        <p:sp>
          <p:nvSpPr>
            <p:cNvPr id="197" name="Google Shape;197;p9">
              <a:extLst>
                <a:ext uri="{FF2B5EF4-FFF2-40B4-BE49-F238E27FC236}">
                  <a16:creationId xmlns:a16="http://schemas.microsoft.com/office/drawing/2014/main" id="{E95183C9-6E93-0CDB-0B80-75CC44A97233}"/>
                </a:ext>
              </a:extLst>
            </p:cNvPr>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a:extLst>
                <a:ext uri="{FF2B5EF4-FFF2-40B4-BE49-F238E27FC236}">
                  <a16:creationId xmlns:a16="http://schemas.microsoft.com/office/drawing/2014/main" id="{ABE3369C-8A5D-7C29-5D2E-C6CD6E9AD4BD}"/>
                </a:ext>
              </a:extLst>
            </p:cNvPr>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a:extLst>
              <a:ext uri="{FF2B5EF4-FFF2-40B4-BE49-F238E27FC236}">
                <a16:creationId xmlns:a16="http://schemas.microsoft.com/office/drawing/2014/main" id="{63EF752B-8987-9B39-AA36-D7C4487D11E9}"/>
              </a:ext>
            </a:extLst>
          </p:cNvPr>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a:extLst>
              <a:ext uri="{FF2B5EF4-FFF2-40B4-BE49-F238E27FC236}">
                <a16:creationId xmlns:a16="http://schemas.microsoft.com/office/drawing/2014/main" id="{35645924-5AE8-6A2C-31F4-F7809BE8DCA2}"/>
              </a:ext>
            </a:extLst>
          </p:cNvPr>
          <p:cNvGrpSpPr/>
          <p:nvPr/>
        </p:nvGrpSpPr>
        <p:grpSpPr>
          <a:xfrm rot="-420599">
            <a:off x="3682422" y="9493213"/>
            <a:ext cx="15092934" cy="1652778"/>
            <a:chOff x="-1524" y="-1524"/>
            <a:chExt cx="20123911" cy="2203704"/>
          </a:xfrm>
        </p:grpSpPr>
        <p:sp>
          <p:nvSpPr>
            <p:cNvPr id="201" name="Google Shape;201;p9">
              <a:extLst>
                <a:ext uri="{FF2B5EF4-FFF2-40B4-BE49-F238E27FC236}">
                  <a16:creationId xmlns:a16="http://schemas.microsoft.com/office/drawing/2014/main" id="{DB2BF8CC-7DAD-DEE5-6317-1BF0257D98FA}"/>
                </a:ext>
              </a:extLst>
            </p:cNvPr>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a:extLst>
                <a:ext uri="{FF2B5EF4-FFF2-40B4-BE49-F238E27FC236}">
                  <a16:creationId xmlns:a16="http://schemas.microsoft.com/office/drawing/2014/main" id="{97232328-F8E7-A2D5-2E54-4F06CE578676}"/>
                </a:ext>
              </a:extLst>
            </p:cNvPr>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a:extLst>
              <a:ext uri="{FF2B5EF4-FFF2-40B4-BE49-F238E27FC236}">
                <a16:creationId xmlns:a16="http://schemas.microsoft.com/office/drawing/2014/main" id="{30A49D47-D437-9D6F-6C29-7377E8079E79}"/>
              </a:ext>
            </a:extLst>
          </p:cNvPr>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a:extLst>
              <a:ext uri="{FF2B5EF4-FFF2-40B4-BE49-F238E27FC236}">
                <a16:creationId xmlns:a16="http://schemas.microsoft.com/office/drawing/2014/main" id="{AEC7010C-A30C-8E9A-E0D8-691EC1E578F7}"/>
              </a:ext>
            </a:extLst>
          </p:cNvPr>
          <p:cNvSpPr txBox="1"/>
          <p:nvPr/>
        </p:nvSpPr>
        <p:spPr>
          <a:xfrm>
            <a:off x="1752600" y="1339333"/>
            <a:ext cx="15179273" cy="5751383"/>
          </a:xfrm>
          <a:prstGeom prst="rect">
            <a:avLst/>
          </a:prstGeom>
          <a:noFill/>
          <a:ln>
            <a:noFill/>
          </a:ln>
        </p:spPr>
        <p:txBody>
          <a:bodyPr spcFirstLastPara="1" wrap="square" lIns="0" tIns="0" rIns="0" bIns="0" anchor="t" anchorCtr="0">
            <a:spAutoFit/>
          </a:bodyPr>
          <a:lstStyle/>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Aşırı kilo kaybı, kız çocuklarında büyüme bozukluğuna ve adet döngülerinde düzensizliğe yol açabilir.</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Tüm semptomlar, daha fazla kilo kaybı ve hem fiziksel hem de ruhsal sağlığın bozulmasıyla daha da kötüleşme eğilimindedir.</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i="1" dirty="0">
                <a:latin typeface="Arial" panose="020B0604020202020204" pitchFamily="34" charset="0"/>
                <a:cs typeface="Arial" panose="020B0604020202020204" pitchFamily="34" charset="0"/>
                <a:sym typeface="Calibri"/>
              </a:rPr>
              <a:t>Olumsuz yargılama, eleştiri ve aile içi çatışma, bozukluğun sürdürülmesine katkıda bulunabilir. </a:t>
            </a:r>
            <a:endParaRPr sz="2400" i="1"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AN'li kişiler genellikle durumlarının farkına varmaz ve yardım aramaktan kaçınırlar. Eğer kronikse, semptomlar bireyin kimliğinin bir parçası haline gelebilir, özellikle de bozukluk </a:t>
            </a:r>
            <a:r>
              <a:rPr lang="en-US" sz="2400" b="1" dirty="0">
                <a:latin typeface="Arial" panose="020B0604020202020204" pitchFamily="34" charset="0"/>
                <a:cs typeface="Arial" panose="020B0604020202020204" pitchFamily="34" charset="0"/>
                <a:sym typeface="Calibri"/>
              </a:rPr>
              <a:t>ego-syntonic </a:t>
            </a:r>
            <a:r>
              <a:rPr lang="en-US" sz="2400" dirty="0">
                <a:latin typeface="Arial" panose="020B0604020202020204" pitchFamily="34" charset="0"/>
                <a:cs typeface="Arial" panose="020B0604020202020204" pitchFamily="34" charset="0"/>
                <a:sym typeface="Calibri"/>
              </a:rPr>
              <a:t>olarak algılanıyorsa. </a:t>
            </a:r>
            <a:endParaRPr sz="2400" dirty="0">
              <a:latin typeface="Arial" panose="020B0604020202020204" pitchFamily="34" charset="0"/>
              <a:cs typeface="Arial" panose="020B0604020202020204" pitchFamily="34" charset="0"/>
            </a:endParaRPr>
          </a:p>
        </p:txBody>
      </p:sp>
      <p:sp>
        <p:nvSpPr>
          <p:cNvPr id="2" name="Google Shape;191;p8">
            <a:extLst>
              <a:ext uri="{FF2B5EF4-FFF2-40B4-BE49-F238E27FC236}">
                <a16:creationId xmlns:a16="http://schemas.microsoft.com/office/drawing/2014/main" id="{69882634-DB70-95E2-975E-CAFD89637BD5}"/>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komplikasyonlar</a:t>
            </a:r>
            <a:endParaRPr lang="en-US" sz="5400" dirty="0">
              <a:solidFill>
                <a:srgbClr val="E98E24"/>
              </a:solidFill>
            </a:endParaRPr>
          </a:p>
        </p:txBody>
      </p:sp>
    </p:spTree>
    <p:extLst>
      <p:ext uri="{BB962C8B-B14F-4D97-AF65-F5344CB8AC3E}">
        <p14:creationId xmlns:p14="http://schemas.microsoft.com/office/powerpoint/2010/main" val="2876117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2"/>
          <p:cNvGrpSpPr/>
          <p:nvPr/>
        </p:nvGrpSpPr>
        <p:grpSpPr>
          <a:xfrm>
            <a:off x="-1143" y="9134206"/>
            <a:ext cx="18312195" cy="1166241"/>
            <a:chOff x="-1524" y="-1524"/>
            <a:chExt cx="24416259" cy="1554988"/>
          </a:xfrm>
        </p:grpSpPr>
        <p:sp>
          <p:nvSpPr>
            <p:cNvPr id="237" name="Google Shape;237;p1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38" name="Google Shape;238;p1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1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40" name="Google Shape;240;p12"/>
          <p:cNvGrpSpPr/>
          <p:nvPr/>
        </p:nvGrpSpPr>
        <p:grpSpPr>
          <a:xfrm rot="-420599">
            <a:off x="3682422" y="9493213"/>
            <a:ext cx="15092934" cy="1652778"/>
            <a:chOff x="-1524" y="-1524"/>
            <a:chExt cx="20123911" cy="2203704"/>
          </a:xfrm>
        </p:grpSpPr>
        <p:sp>
          <p:nvSpPr>
            <p:cNvPr id="241" name="Google Shape;241;p1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42" name="Google Shape;242;p1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 name="Google Shape;243;p1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44" name="Google Shape;244;p12"/>
          <p:cNvSpPr txBox="1"/>
          <p:nvPr/>
        </p:nvSpPr>
        <p:spPr>
          <a:xfrm>
            <a:off x="2204573" y="1526090"/>
            <a:ext cx="13878853" cy="7540526"/>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Yiyecekleri saklama ve başkalarıyla birlikte yemekten kaçınma eğilimi.</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Yiyecekleri çok küçük parçalara ayırmak veya tabaktaki yiyecekleri sürekli olarak yeniden düzenlemek.</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Öğün atlamak sıklaşır ve genellikle "aç değilim" veya "zaten yedim" gibi bahaneler öne sürülür.</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Yemek hazırlığı katı ritüeller içerebilir, tüm gıda gruplarından (örn. karbonhidratlar, yağlar) kaçınılabilir.</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Yemeklerden hemen sonra banyoda uzun zaman geçirmek, aşırı fiziksel aktivite gibi telafi edici davranışların dolaylı belirtileri ortaya çıkabilir.</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Ruh hali değişimleri ve uyku düzeninin bozulması da dahil olmak üzere duygusal ve davranışsal değişiklikler mevcut olabilir. </a:t>
            </a:r>
            <a:endParaRPr sz="2800" dirty="0">
              <a:latin typeface="Arial" panose="020B0604020202020204" pitchFamily="34" charset="0"/>
              <a:cs typeface="Arial" panose="020B0604020202020204" pitchFamily="34" charset="0"/>
            </a:endParaRPr>
          </a:p>
        </p:txBody>
      </p:sp>
      <p:sp>
        <p:nvSpPr>
          <p:cNvPr id="245" name="Google Shape;245;p12"/>
          <p:cNvSpPr txBox="1"/>
          <p:nvPr/>
        </p:nvSpPr>
        <p:spPr>
          <a:xfrm>
            <a:off x="3092335" y="220342"/>
            <a:ext cx="11488189"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Ebeveynler 1/2 neyi fark edebilir?</a:t>
            </a:r>
            <a:endParaRPr sz="5400" dirty="0">
              <a:solidFill>
                <a:srgbClr val="E98E2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13"/>
          <p:cNvGrpSpPr/>
          <p:nvPr/>
        </p:nvGrpSpPr>
        <p:grpSpPr>
          <a:xfrm>
            <a:off x="-1143" y="9134206"/>
            <a:ext cx="18312195" cy="1166241"/>
            <a:chOff x="-1524" y="-1524"/>
            <a:chExt cx="24416259" cy="1554988"/>
          </a:xfrm>
        </p:grpSpPr>
        <p:sp>
          <p:nvSpPr>
            <p:cNvPr id="251" name="Google Shape;251;p1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52" name="Google Shape;252;p1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253;p1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54" name="Google Shape;254;p13"/>
          <p:cNvGrpSpPr/>
          <p:nvPr/>
        </p:nvGrpSpPr>
        <p:grpSpPr>
          <a:xfrm rot="-420599">
            <a:off x="3682422" y="9493213"/>
            <a:ext cx="15092934" cy="1652778"/>
            <a:chOff x="-1524" y="-1524"/>
            <a:chExt cx="20123911" cy="2203704"/>
          </a:xfrm>
        </p:grpSpPr>
        <p:sp>
          <p:nvSpPr>
            <p:cNvPr id="255" name="Google Shape;255;p1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56" name="Google Shape;256;p1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7" name="Google Shape;257;p1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58" name="Google Shape;258;p13"/>
          <p:cNvSpPr txBox="1"/>
          <p:nvPr/>
        </p:nvSpPr>
        <p:spPr>
          <a:xfrm>
            <a:off x="116955" y="1135919"/>
            <a:ext cx="17839113" cy="7583615"/>
          </a:xfrm>
          <a:prstGeom prst="rect">
            <a:avLst/>
          </a:prstGeom>
          <a:noFill/>
          <a:ln>
            <a:noFill/>
          </a:ln>
        </p:spPr>
        <p:txBody>
          <a:bodyPr spcFirstLastPara="1" wrap="square" lIns="0" tIns="0" rIns="0" bIns="0" anchor="t" anchorCtr="0">
            <a:spAutoFit/>
          </a:bodyPr>
          <a:lstStyle/>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Çekilme: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Aileden, akranlardan ve sosyal ortamlardan giderek artan izolasyon.</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Akademik ve Atletik Aşırı Bağlılık: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Genellikle başlangıçta korunan performansla birlikte okula ve spora yoğun adanmışlık. Başarısızlığa veya akademik aksaklıklara karşı düşük tolerans. </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Kompulsif Davranışlar: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sürekli hareket, aşırı egzersiz, bazen enerjisizken bile.</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Hidrasyon Sorunları: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Aşırı su alımı veya kasıtlı dehidrasyon.</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Alışılmadık Kıyafet Seçimleri: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algılanan soğuk nedeniyle aşırı örtücü kıyafetler (erken aşamalar) ve ısı kaybını teşvik etmek ve "kalori yakmak" için minimal kıyafetler (sonraki aşamalar).</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Duygudurum belirtileri, uyku düzeninde bozulma, gastrointestinal şikayetler, asteni ve son aşamalarda performansta ilerleyici düşüş. </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Menarştan sonraki iki yıldan sonra kızlarda amenore veya adet düzensizlikleri.</a:t>
            </a:r>
            <a:endParaRPr sz="3200" dirty="0">
              <a:latin typeface="Arial" panose="020B0604020202020204" pitchFamily="34" charset="0"/>
              <a:cs typeface="Arial" panose="020B0604020202020204" pitchFamily="34" charset="0"/>
            </a:endParaRPr>
          </a:p>
        </p:txBody>
      </p:sp>
      <p:sp>
        <p:nvSpPr>
          <p:cNvPr id="3" name="CasellaDiTesto 2">
            <a:extLst>
              <a:ext uri="{FF2B5EF4-FFF2-40B4-BE49-F238E27FC236}">
                <a16:creationId xmlns:a16="http://schemas.microsoft.com/office/drawing/2014/main" id="{3836C7BB-E8B0-4457-FB3E-761AEDDAC3CE}"/>
              </a:ext>
            </a:extLst>
          </p:cNvPr>
          <p:cNvSpPr txBox="1"/>
          <p:nvPr/>
        </p:nvSpPr>
        <p:spPr>
          <a:xfrm>
            <a:off x="4331509" y="-40316"/>
            <a:ext cx="9410006" cy="1178656"/>
          </a:xfrm>
          <a:prstGeom prst="rect">
            <a:avLst/>
          </a:prstGeom>
          <a:noFill/>
        </p:spPr>
        <p:txBody>
          <a:bodyPr wrap="square">
            <a:spAutoFit/>
          </a:bodyPr>
          <a:lstStyle/>
          <a:p>
            <a:pPr marL="0" marR="0" lvl="0" indent="0" algn="ctr" rtl="0">
              <a:lnSpc>
                <a:spcPct val="148718"/>
              </a:lnSpc>
              <a:spcBef>
                <a:spcPts val="0"/>
              </a:spcBef>
              <a:spcAft>
                <a:spcPts val="0"/>
              </a:spcAft>
              <a:buNone/>
            </a:pPr>
            <a:r>
              <a:rPr lang="en-US" sz="5400" dirty="0">
                <a:solidFill>
                  <a:srgbClr val="E98E24"/>
                </a:solidFill>
                <a:sym typeface="Calibri"/>
              </a:rPr>
              <a:t>Ebeveynler neleri fark edebilir 2/2</a:t>
            </a:r>
            <a:endParaRPr lang="en-US" sz="5400" dirty="0">
              <a:solidFill>
                <a:srgbClr val="E98E24"/>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grpSp>
        <p:nvGrpSpPr>
          <p:cNvPr id="222" name="Google Shape;222;p11"/>
          <p:cNvGrpSpPr/>
          <p:nvPr/>
        </p:nvGrpSpPr>
        <p:grpSpPr>
          <a:xfrm>
            <a:off x="-1143" y="9134206"/>
            <a:ext cx="18312195" cy="1166241"/>
            <a:chOff x="-1524" y="-1524"/>
            <a:chExt cx="24416259" cy="1554988"/>
          </a:xfrm>
        </p:grpSpPr>
        <p:sp>
          <p:nvSpPr>
            <p:cNvPr id="223" name="Google Shape;223;p1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24" name="Google Shape;224;p1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5" name="Google Shape;225;p1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26" name="Google Shape;226;p11"/>
          <p:cNvGrpSpPr/>
          <p:nvPr/>
        </p:nvGrpSpPr>
        <p:grpSpPr>
          <a:xfrm rot="-420599">
            <a:off x="3682422" y="9493213"/>
            <a:ext cx="15092934" cy="1652778"/>
            <a:chOff x="-1524" y="-1524"/>
            <a:chExt cx="20123911" cy="2203704"/>
          </a:xfrm>
        </p:grpSpPr>
        <p:sp>
          <p:nvSpPr>
            <p:cNvPr id="227" name="Google Shape;227;p1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28" name="Google Shape;228;p1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9" name="Google Shape;229;p1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30" name="Google Shape;230;p11"/>
          <p:cNvSpPr txBox="1"/>
          <p:nvPr/>
        </p:nvSpPr>
        <p:spPr>
          <a:xfrm>
            <a:off x="332509" y="1144227"/>
            <a:ext cx="17556481" cy="7325082"/>
          </a:xfrm>
          <a:prstGeom prst="rect">
            <a:avLst/>
          </a:prstGeom>
          <a:noFill/>
          <a:ln>
            <a:noFill/>
          </a:ln>
        </p:spPr>
        <p:txBody>
          <a:bodyPr spcFirstLastPara="1" wrap="square" lIns="0" tIns="0" rIns="0" bIns="0" anchor="t" anchorCtr="0">
            <a:spAutoFit/>
          </a:bodyPr>
          <a:lstStyle/>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Aleksitimi</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İçsel duygusal durumların zayıf tanınması ve düzenlenmesi yaygındır.</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Psikolojik Dinamikler</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Bağımlılık ve özeleştiri sıklıkla mevcuttur ve tipik olarak ayrılma-bireyleşme sürecindeki zorluklarla bağlantılıdır. Çocukluktan yetişkinliğe gelişimsel geçişten kaçınma sıklıkla gözlenir (örneğin, çocuksu, aseksüel bir bedeni sürdürmek). Ebeveyn-çocuk ilişkileri, özellikle de annelerle, rol değişimi ve kontrol dinamikleri ile işaretlenebilir.</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Bilişsel Yönler</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Düşük benlik saygısı ve kendini ortaya koymada zorluklar sıklıkla bildirilmektedir.</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İç Çatışma</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Sağlıklı/uyumlu kısım ile belirtileri mantıksız bir şekilde sürdüren anoreksik kısım arasında bir bölünme olabilir (örneğin, davranışları yönlendiren ve kontrol eden iç sesler).</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Akran İlişkileri</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Genellikle bağımlılıkla karakterize edilir; ayrılıklar ve duygusal kopuşlar önemli bir sıkıntıyla yaşanır.</a:t>
            </a:r>
            <a:endParaRPr sz="2000" dirty="0">
              <a:latin typeface="Arial" panose="020B0604020202020204" pitchFamily="34" charset="0"/>
              <a:cs typeface="Arial" panose="020B0604020202020204" pitchFamily="34" charset="0"/>
            </a:endParaRPr>
          </a:p>
        </p:txBody>
      </p:sp>
      <p:sp>
        <p:nvSpPr>
          <p:cNvPr id="231" name="Google Shape;231;p11"/>
          <p:cNvSpPr txBox="1"/>
          <p:nvPr/>
        </p:nvSpPr>
        <p:spPr>
          <a:xfrm>
            <a:off x="1" y="202580"/>
            <a:ext cx="17955490" cy="1088631"/>
          </a:xfrm>
          <a:prstGeom prst="rect">
            <a:avLst/>
          </a:prstGeom>
          <a:noFill/>
          <a:ln>
            <a:noFill/>
          </a:ln>
        </p:spPr>
        <p:txBody>
          <a:bodyPr spcFirstLastPara="1" wrap="square" lIns="0" tIns="0" rIns="0" bIns="0" anchor="t" anchorCtr="0">
            <a:spAutoFit/>
          </a:bodyPr>
          <a:lstStyle/>
          <a:p>
            <a:pPr marL="0" marR="0" lvl="0" indent="0" algn="ctr" rtl="0">
              <a:lnSpc>
                <a:spcPct val="131250"/>
              </a:lnSpc>
              <a:spcBef>
                <a:spcPts val="0"/>
              </a:spcBef>
              <a:spcAft>
                <a:spcPts val="0"/>
              </a:spcAft>
              <a:buNone/>
            </a:pPr>
            <a:r>
              <a:rPr lang="en-US" sz="5400" dirty="0">
                <a:solidFill>
                  <a:srgbClr val="E98E24"/>
                </a:solidFill>
                <a:sym typeface="Calibri"/>
              </a:rPr>
              <a:t>Klinisyenlerin AN'li Ergenlerde Sıklıkla Gözlemledikleri</a:t>
            </a:r>
            <a:endParaRPr sz="5400" dirty="0">
              <a:solidFill>
                <a:srgbClr val="E98E2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14"/>
          <p:cNvGrpSpPr/>
          <p:nvPr/>
        </p:nvGrpSpPr>
        <p:grpSpPr>
          <a:xfrm>
            <a:off x="-1143" y="9134206"/>
            <a:ext cx="18312195" cy="1166241"/>
            <a:chOff x="-1524" y="-1524"/>
            <a:chExt cx="24416259" cy="1554988"/>
          </a:xfrm>
        </p:grpSpPr>
        <p:sp>
          <p:nvSpPr>
            <p:cNvPr id="265" name="Google Shape;265;p1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66" name="Google Shape;266;p1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68" name="Google Shape;268;p14"/>
          <p:cNvGrpSpPr/>
          <p:nvPr/>
        </p:nvGrpSpPr>
        <p:grpSpPr>
          <a:xfrm rot="-420599">
            <a:off x="3682422" y="9493213"/>
            <a:ext cx="15092934" cy="1652778"/>
            <a:chOff x="-1524" y="-1524"/>
            <a:chExt cx="20123911" cy="2203704"/>
          </a:xfrm>
        </p:grpSpPr>
        <p:sp>
          <p:nvSpPr>
            <p:cNvPr id="269" name="Google Shape;269;p1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70" name="Google Shape;270;p1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 name="Google Shape;271;p1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72" name="Google Shape;272;p14"/>
          <p:cNvSpPr txBox="1"/>
          <p:nvPr/>
        </p:nvSpPr>
        <p:spPr>
          <a:xfrm>
            <a:off x="2693324" y="202094"/>
            <a:ext cx="14264640" cy="116339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5400" dirty="0">
                <a:solidFill>
                  <a:srgbClr val="E98E24"/>
                </a:solidFill>
                <a:sym typeface="Calibri"/>
              </a:rPr>
              <a:t>AN: Ergenlik öncesi dönemde nasıl başlar?</a:t>
            </a:r>
            <a:endParaRPr sz="5400" dirty="0">
              <a:solidFill>
                <a:srgbClr val="E98E24"/>
              </a:solidFill>
            </a:endParaRPr>
          </a:p>
        </p:txBody>
      </p:sp>
      <p:sp>
        <p:nvSpPr>
          <p:cNvPr id="273" name="Google Shape;273;p14"/>
          <p:cNvSpPr txBox="1"/>
          <p:nvPr/>
        </p:nvSpPr>
        <p:spPr>
          <a:xfrm>
            <a:off x="498764" y="2053428"/>
            <a:ext cx="17656232" cy="4524315"/>
          </a:xfrm>
          <a:prstGeom prst="rect">
            <a:avLst/>
          </a:prstGeom>
          <a:noFill/>
          <a:ln>
            <a:noFill/>
          </a:ln>
        </p:spPr>
        <p:txBody>
          <a:bodyPr spcFirstLastPara="1" wrap="square" lIns="0" tIns="0" rIns="0" bIns="0" anchor="t" anchorCtr="0">
            <a:spAutoFit/>
          </a:bodyPr>
          <a:lstStyle/>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Ergenlik öncesi çocuklar genellikle vücut şekli ve kilo ile ilgili endişelerini inkar eder, sadece iştahsızlık veya karın ağrısı bildirirler.</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Nörogelişimsel bozuklukların ve/veya önceki psikopatolojinin (ARFID olarak bilinen kaçıngan/kısıtlayıcı gıda alımı bozukluğu, depresyon, anksiyete, obsesif-kompulsif bozukluk gibi) daha fazla varlığı, klinik olarak onları tıbbi müdahaleye daha çabuk götüren hızlı kilo kaybı sergilerler.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Uyarı işaretleri arasında büyümede yavaşlama, vücut kitle indeksinde (VKİ) değişiklikler, tekrarlayan mide bulantısı veya karın ağrısı yer alabilir.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Aile faktörleri önemli bir rol oynamaktadır (örneğin, zor ilişki kalıpları, karşılıklı aşırı kontrol, eleştirel yorumlar).</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Akran mağduriyeti vakaları sıklıkla rapor edilmektedir.</a:t>
            </a:r>
            <a:endParaRPr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pSp>
        <p:nvGrpSpPr>
          <p:cNvPr id="278" name="Google Shape;278;p15"/>
          <p:cNvGrpSpPr/>
          <p:nvPr/>
        </p:nvGrpSpPr>
        <p:grpSpPr>
          <a:xfrm>
            <a:off x="-1143" y="9134206"/>
            <a:ext cx="18312195" cy="1166241"/>
            <a:chOff x="-1524" y="-1524"/>
            <a:chExt cx="24416259" cy="1554988"/>
          </a:xfrm>
        </p:grpSpPr>
        <p:sp>
          <p:nvSpPr>
            <p:cNvPr id="279" name="Google Shape;279;p1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80" name="Google Shape;280;p1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1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82" name="Google Shape;282;p15"/>
          <p:cNvGrpSpPr/>
          <p:nvPr/>
        </p:nvGrpSpPr>
        <p:grpSpPr>
          <a:xfrm rot="-420599">
            <a:off x="3682422" y="9493213"/>
            <a:ext cx="15092934" cy="1652778"/>
            <a:chOff x="-1524" y="-1524"/>
            <a:chExt cx="20123911" cy="2203704"/>
          </a:xfrm>
        </p:grpSpPr>
        <p:sp>
          <p:nvSpPr>
            <p:cNvPr id="283" name="Google Shape;283;p1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84" name="Google Shape;284;p1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86" name="Google Shape;286;p15"/>
          <p:cNvSpPr txBox="1"/>
          <p:nvPr/>
        </p:nvSpPr>
        <p:spPr>
          <a:xfrm>
            <a:off x="1778924" y="2089221"/>
            <a:ext cx="14746778" cy="4707827"/>
          </a:xfrm>
          <a:prstGeom prst="rect">
            <a:avLst/>
          </a:prstGeom>
          <a:noFill/>
          <a:ln>
            <a:noFill/>
          </a:ln>
        </p:spPr>
        <p:txBody>
          <a:bodyPr spcFirstLastPara="1" wrap="square" lIns="0" tIns="0" rIns="0" bIns="0" anchor="t" anchorCtr="0">
            <a:spAutoFit/>
          </a:bodyPr>
          <a:lstStyle/>
          <a:p>
            <a:pPr marL="0" marR="0" lvl="0" indent="0" algn="ctr" rtl="0">
              <a:lnSpc>
                <a:spcPct val="200000"/>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Ağırlık ve vücut şekli kontrolü gerektiren dans veya rekabetçi sporlarla uğraşan ergenler.</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Çocukluk çağı obezite öyküsü olan çocuklar ve ergenler.</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Diyet kısıtlamaları gerektiren kronik hastalıkları olan bireyler, örneğin: Tip 1 diyabet, Kistik fibrozis, İnflamatuar bağırsak hastalığı ve Çölyak hastalığı.</a:t>
            </a: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dirty="0">
                <a:latin typeface="Calibri"/>
                <a:cs typeface="Calibri"/>
                <a:sym typeface="Calibri"/>
              </a:rPr>
              <a:t>Çocuklukta cinsel istismar öyküsü</a:t>
            </a:r>
            <a:endParaRPr dirty="0"/>
          </a:p>
        </p:txBody>
      </p:sp>
      <p:sp>
        <p:nvSpPr>
          <p:cNvPr id="287" name="Google Shape;287;p15"/>
          <p:cNvSpPr txBox="1"/>
          <p:nvPr/>
        </p:nvSpPr>
        <p:spPr>
          <a:xfrm>
            <a:off x="3072078" y="750570"/>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AN için Yüksek Riskli Popülasyonlar</a:t>
            </a:r>
            <a:endParaRPr sz="5400" dirty="0">
              <a:solidFill>
                <a:srgbClr val="E98E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16"/>
          <p:cNvGrpSpPr/>
          <p:nvPr/>
        </p:nvGrpSpPr>
        <p:grpSpPr>
          <a:xfrm>
            <a:off x="-1143" y="9134206"/>
            <a:ext cx="18312195" cy="1166241"/>
            <a:chOff x="-1524" y="-1524"/>
            <a:chExt cx="24416259" cy="1554988"/>
          </a:xfrm>
        </p:grpSpPr>
        <p:sp>
          <p:nvSpPr>
            <p:cNvPr id="293" name="Google Shape;293;p1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94" name="Google Shape;294;p1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96" name="Google Shape;296;p16"/>
          <p:cNvGrpSpPr/>
          <p:nvPr/>
        </p:nvGrpSpPr>
        <p:grpSpPr>
          <a:xfrm rot="-420599">
            <a:off x="3682422" y="9493213"/>
            <a:ext cx="15092934" cy="1652778"/>
            <a:chOff x="-1524" y="-1524"/>
            <a:chExt cx="20123911" cy="2203704"/>
          </a:xfrm>
        </p:grpSpPr>
        <p:sp>
          <p:nvSpPr>
            <p:cNvPr id="297" name="Google Shape;297;p1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98" name="Google Shape;298;p1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1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00" name="Google Shape;300;p16"/>
          <p:cNvSpPr/>
          <p:nvPr/>
        </p:nvSpPr>
        <p:spPr>
          <a:xfrm>
            <a:off x="5762255" y="280013"/>
            <a:ext cx="5688196" cy="8537630"/>
          </a:xfrm>
          <a:custGeom>
            <a:avLst/>
            <a:gdLst/>
            <a:ahLst/>
            <a:cxnLst/>
            <a:rect l="l" t="t" r="r" b="b"/>
            <a:pathLst>
              <a:path w="5688196" h="8537630" extrusionOk="0">
                <a:moveTo>
                  <a:pt x="0" y="0"/>
                </a:moveTo>
                <a:lnTo>
                  <a:pt x="5688196" y="0"/>
                </a:lnTo>
                <a:lnTo>
                  <a:pt x="5688196" y="8537630"/>
                </a:lnTo>
                <a:lnTo>
                  <a:pt x="0" y="8537630"/>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pSp>
        <p:nvGrpSpPr>
          <p:cNvPr id="305" name="Google Shape;305;p17"/>
          <p:cNvGrpSpPr/>
          <p:nvPr/>
        </p:nvGrpSpPr>
        <p:grpSpPr>
          <a:xfrm>
            <a:off x="-1143" y="9134206"/>
            <a:ext cx="18312195" cy="1166241"/>
            <a:chOff x="-1524" y="-1524"/>
            <a:chExt cx="24416259" cy="1554988"/>
          </a:xfrm>
        </p:grpSpPr>
        <p:sp>
          <p:nvSpPr>
            <p:cNvPr id="306" name="Google Shape;306;p1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07" name="Google Shape;307;p1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09" name="Google Shape;309;p17"/>
          <p:cNvGrpSpPr/>
          <p:nvPr/>
        </p:nvGrpSpPr>
        <p:grpSpPr>
          <a:xfrm rot="-420599">
            <a:off x="3682422" y="9493213"/>
            <a:ext cx="15092934" cy="1652778"/>
            <a:chOff x="-1524" y="-1524"/>
            <a:chExt cx="20123911" cy="2203704"/>
          </a:xfrm>
        </p:grpSpPr>
        <p:sp>
          <p:nvSpPr>
            <p:cNvPr id="310" name="Google Shape;310;p1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11" name="Google Shape;311;p1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13" name="Google Shape;313;p17"/>
          <p:cNvSpPr txBox="1"/>
          <p:nvPr/>
        </p:nvSpPr>
        <p:spPr>
          <a:xfrm>
            <a:off x="655134" y="1402080"/>
            <a:ext cx="16977732" cy="8155053"/>
          </a:xfrm>
          <a:prstGeom prst="rect">
            <a:avLst/>
          </a:prstGeom>
          <a:noFill/>
          <a:ln>
            <a:noFill/>
          </a:ln>
        </p:spPr>
        <p:txBody>
          <a:bodyPr spcFirstLastPara="1" wrap="square" lIns="0" tIns="0" rIns="0" bIns="0" anchor="t" anchorCtr="0">
            <a:spAutoFit/>
          </a:bodyPr>
          <a:lstStyle/>
          <a:p>
            <a:pPr marL="0" marR="0" lvl="0" indent="0" algn="just" rtl="0">
              <a:lnSpc>
                <a:spcPct val="13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DSM-5-TR'ye Göre Tanı Ölçütleri: </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474981" marR="0" lvl="1" indent="-237490" algn="just" rtl="0">
              <a:lnSpc>
                <a:spcPct val="13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Tekrarlayan tıkınırcasına yeme atakları</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her ikisi ile de karakterize edilir:</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Belirli bir zaman diliminde, çoğu bireyin benzer koşullar altında yiyebileceğinden kesinlikle daha fazla miktarda yemek yemek.</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Nöbet sırasında yemek yeme üzerinde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kontrol eksikliği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hissi.</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Tıkınırcasına yeme atakları ortalama olarak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3 ay boyunca haftada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en az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bir kez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meydana gelir.</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Kilo alımını önlemek için tekrarlayan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uygunsuz telafi edici davranışlar</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örneğin</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Kendi kendine kusma</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Laksatiflerin, diüretiklerin veya lavmanların yanlış kullanımı</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Açlık veya aşırı egzersiz</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Öz değerlendirme, vücut şekli ve ağırlığından aşırı derecede etkilenmektedir.</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 rahatsızlık sadece anoreksiya nervoza dönemlerinde ortaya çıkmaz.</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r>
              <a:rPr lang="en-US" sz="2400" b="0" i="0" u="none" strike="noStrike" cap="none" dirty="0">
                <a:solidFill>
                  <a:srgbClr val="000000"/>
                </a:solidFill>
                <a:latin typeface="Calibri"/>
                <a:ea typeface="Calibri"/>
                <a:cs typeface="Calibri"/>
                <a:sym typeface="Calibri"/>
              </a:rPr>
              <a:t>Bulimia nervozalı bireyler tipik </a:t>
            </a:r>
            <a:r>
              <a:rPr lang="en-US" sz="2400" b="1" i="0" u="none" strike="noStrike" cap="none" dirty="0">
                <a:solidFill>
                  <a:srgbClr val="000000"/>
                </a:solidFill>
                <a:latin typeface="Calibri"/>
                <a:ea typeface="Calibri"/>
                <a:cs typeface="Calibri"/>
                <a:sym typeface="Calibri"/>
              </a:rPr>
              <a:t>olarak normal kilo veya aşırı kilo aralığındadır</a:t>
            </a:r>
            <a:r>
              <a:rPr lang="en-US" sz="2400" b="0" i="0" u="none" strike="noStrike" cap="none" dirty="0">
                <a:solidFill>
                  <a:srgbClr val="000000"/>
                </a:solidFill>
                <a:latin typeface="Calibri"/>
                <a:ea typeface="Calibri"/>
                <a:cs typeface="Calibri"/>
                <a:sym typeface="Calibri"/>
              </a:rPr>
              <a:t>.</a:t>
            </a:r>
            <a:endParaRPr dirty="0"/>
          </a:p>
        </p:txBody>
      </p:sp>
      <p:sp>
        <p:nvSpPr>
          <p:cNvPr id="314" name="Google Shape;314;p17"/>
          <p:cNvSpPr txBox="1"/>
          <p:nvPr/>
        </p:nvSpPr>
        <p:spPr>
          <a:xfrm>
            <a:off x="5442065" y="48369"/>
            <a:ext cx="7403869" cy="939040"/>
          </a:xfrm>
          <a:prstGeom prst="rect">
            <a:avLst/>
          </a:prstGeom>
          <a:noFill/>
          <a:ln>
            <a:noFill/>
          </a:ln>
        </p:spPr>
        <p:txBody>
          <a:bodyPr spcFirstLastPara="1" wrap="square" lIns="0" tIns="0" rIns="0" bIns="0" anchor="t" anchorCtr="0">
            <a:spAutoFit/>
          </a:bodyPr>
          <a:lstStyle/>
          <a:p>
            <a:pPr marL="0" marR="0" lvl="0" indent="0" algn="ctr" rtl="0">
              <a:lnSpc>
                <a:spcPct val="112500"/>
              </a:lnSpc>
              <a:spcBef>
                <a:spcPts val="0"/>
              </a:spcBef>
              <a:spcAft>
                <a:spcPts val="0"/>
              </a:spcAft>
              <a:buNone/>
            </a:pPr>
            <a:r>
              <a:rPr lang="en-US" sz="5400" dirty="0">
                <a:solidFill>
                  <a:srgbClr val="E98E24"/>
                </a:solidFill>
                <a:sym typeface="Calibri"/>
              </a:rPr>
              <a:t>Bulimia nervoza (BN)</a:t>
            </a:r>
            <a:endParaRPr lang="en-US" sz="5400" dirty="0">
              <a:solidFill>
                <a:srgbClr val="E98E2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8"/>
          <p:cNvGrpSpPr/>
          <p:nvPr/>
        </p:nvGrpSpPr>
        <p:grpSpPr>
          <a:xfrm>
            <a:off x="-1143" y="9084331"/>
            <a:ext cx="18312195" cy="1166241"/>
            <a:chOff x="-1524" y="-1524"/>
            <a:chExt cx="24416259" cy="1554988"/>
          </a:xfrm>
        </p:grpSpPr>
        <p:sp>
          <p:nvSpPr>
            <p:cNvPr id="320" name="Google Shape;320;p1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1" name="Google Shape;321;p1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2" name="Google Shape;322;p18"/>
          <p:cNvSpPr/>
          <p:nvPr/>
        </p:nvSpPr>
        <p:spPr>
          <a:xfrm>
            <a:off x="1231343" y="8254988"/>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sz="1600" dirty="0">
              <a:latin typeface="Arial" panose="020B0604020202020204" pitchFamily="34" charset="0"/>
              <a:cs typeface="Arial" panose="020B0604020202020204" pitchFamily="34" charset="0"/>
            </a:endParaRPr>
          </a:p>
        </p:txBody>
      </p:sp>
      <p:grpSp>
        <p:nvGrpSpPr>
          <p:cNvPr id="323" name="Google Shape;323;p18"/>
          <p:cNvGrpSpPr/>
          <p:nvPr/>
        </p:nvGrpSpPr>
        <p:grpSpPr>
          <a:xfrm rot="-420599">
            <a:off x="3682422" y="9443338"/>
            <a:ext cx="15092934" cy="1652778"/>
            <a:chOff x="-1524" y="-1524"/>
            <a:chExt cx="20123911" cy="2203704"/>
          </a:xfrm>
        </p:grpSpPr>
        <p:sp>
          <p:nvSpPr>
            <p:cNvPr id="324" name="Google Shape;324;p1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5" name="Google Shape;325;p1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6" name="Google Shape;326;p18"/>
          <p:cNvSpPr/>
          <p:nvPr/>
        </p:nvSpPr>
        <p:spPr>
          <a:xfrm>
            <a:off x="14729688" y="9364047"/>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7" name="Google Shape;327;p18"/>
          <p:cNvSpPr/>
          <p:nvPr/>
        </p:nvSpPr>
        <p:spPr>
          <a:xfrm flipH="1">
            <a:off x="2362529" y="3365072"/>
            <a:ext cx="571683" cy="1080500"/>
          </a:xfrm>
          <a:custGeom>
            <a:avLst/>
            <a:gdLst/>
            <a:ahLst/>
            <a:cxnLst/>
            <a:rect l="l" t="t" r="r" b="b"/>
            <a:pathLst>
              <a:path w="571683" h="1080500" extrusionOk="0">
                <a:moveTo>
                  <a:pt x="571683" y="0"/>
                </a:moveTo>
                <a:lnTo>
                  <a:pt x="0" y="0"/>
                </a:lnTo>
                <a:lnTo>
                  <a:pt x="0" y="1080500"/>
                </a:lnTo>
                <a:lnTo>
                  <a:pt x="571683" y="1080500"/>
                </a:lnTo>
                <a:lnTo>
                  <a:pt x="571683"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8" name="Google Shape;328;p18"/>
          <p:cNvSpPr txBox="1"/>
          <p:nvPr/>
        </p:nvSpPr>
        <p:spPr>
          <a:xfrm>
            <a:off x="11477738" y="1086428"/>
            <a:ext cx="6062271" cy="2292422"/>
          </a:xfrm>
          <a:prstGeom prst="rect">
            <a:avLst/>
          </a:prstGeom>
          <a:noFill/>
          <a:ln>
            <a:noFill/>
          </a:ln>
        </p:spPr>
        <p:txBody>
          <a:bodyPr spcFirstLastPara="1" wrap="square" lIns="0" tIns="0" rIns="0" bIns="0" anchor="t" anchorCtr="0">
            <a:spAutoFit/>
          </a:bodyPr>
          <a:lstStyle/>
          <a:p>
            <a:pPr marL="0" marR="0" lvl="0" indent="0" algn="just" rtl="0">
              <a:lnSpc>
                <a:spcPct val="132833"/>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Bu davranışlar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kompulsif ve obsesif </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hale gelebilir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ve genellikle gizlidir (örneğin gece boyunca yemek yemek). </a:t>
            </a:r>
            <a:endParaRPr sz="1600" dirty="0">
              <a:latin typeface="Arial" panose="020B0604020202020204" pitchFamily="34" charset="0"/>
              <a:cs typeface="Arial" panose="020B0604020202020204" pitchFamily="34" charset="0"/>
            </a:endParaRPr>
          </a:p>
        </p:txBody>
      </p:sp>
      <p:sp>
        <p:nvSpPr>
          <p:cNvPr id="329" name="Google Shape;329;p18"/>
          <p:cNvSpPr txBox="1"/>
          <p:nvPr/>
        </p:nvSpPr>
        <p:spPr>
          <a:xfrm>
            <a:off x="1028700" y="2319944"/>
            <a:ext cx="2397512" cy="646331"/>
          </a:xfrm>
          <a:prstGeom prst="rect">
            <a:avLst/>
          </a:prstGeom>
          <a:noFill/>
          <a:ln>
            <a:noFill/>
          </a:ln>
        </p:spPr>
        <p:txBody>
          <a:bodyPr spcFirstLastPara="1" wrap="square" lIns="0" tIns="0" rIns="0" bIns="0" anchor="t" anchorCtr="0">
            <a:spAutoFit/>
          </a:bodyPr>
          <a:lstStyle/>
          <a:p>
            <a:pPr marL="0" marR="0" lvl="0" indent="0" algn="just" rtl="0">
              <a:lnSpc>
                <a:spcPct val="150018"/>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Tıkınırcasına Yeme </a:t>
            </a:r>
            <a:endParaRPr sz="1600">
              <a:latin typeface="Arial" panose="020B0604020202020204" pitchFamily="34" charset="0"/>
              <a:cs typeface="Arial" panose="020B0604020202020204" pitchFamily="34" charset="0"/>
            </a:endParaRPr>
          </a:p>
        </p:txBody>
      </p:sp>
      <p:sp>
        <p:nvSpPr>
          <p:cNvPr id="330" name="Google Shape;330;p18"/>
          <p:cNvSpPr txBox="1"/>
          <p:nvPr/>
        </p:nvSpPr>
        <p:spPr>
          <a:xfrm>
            <a:off x="9139238" y="4186528"/>
            <a:ext cx="9525" cy="2129814"/>
          </a:xfrm>
          <a:prstGeom prst="rect">
            <a:avLst/>
          </a:prstGeom>
          <a:noFill/>
          <a:ln>
            <a:noFill/>
          </a:ln>
        </p:spPr>
        <p:txBody>
          <a:bodyPr spcFirstLastPara="1" wrap="square" lIns="0" tIns="0" rIns="0" bIns="0" anchor="t" anchorCtr="0">
            <a:spAutoFit/>
          </a:bodyPr>
          <a:lstStyle/>
          <a:p>
            <a:pPr marL="0" marR="0" lvl="0" indent="0" algn="ctr" rtl="0">
              <a:lnSpc>
                <a:spcPct val="692222"/>
              </a:lnSpc>
              <a:spcBef>
                <a:spcPts val="0"/>
              </a:spcBef>
              <a:spcAft>
                <a:spcPts val="0"/>
              </a:spcAft>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331" name="Google Shape;331;p18"/>
          <p:cNvSpPr txBox="1"/>
          <p:nvPr/>
        </p:nvSpPr>
        <p:spPr>
          <a:xfrm>
            <a:off x="3087726" y="4897374"/>
            <a:ext cx="4002658" cy="1206484"/>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Telafi edici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davranışlar</a:t>
            </a: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332" name="Google Shape;332;p18"/>
          <p:cNvSpPr/>
          <p:nvPr/>
        </p:nvSpPr>
        <p:spPr>
          <a:xfrm rot="-8471452" flipH="1">
            <a:off x="6699202" y="3695241"/>
            <a:ext cx="496625" cy="938639"/>
          </a:xfrm>
          <a:custGeom>
            <a:avLst/>
            <a:gdLst/>
            <a:ahLst/>
            <a:cxnLst/>
            <a:rect l="l" t="t" r="r" b="b"/>
            <a:pathLst>
              <a:path w="496625" h="938639" extrusionOk="0">
                <a:moveTo>
                  <a:pt x="496625" y="0"/>
                </a:moveTo>
                <a:lnTo>
                  <a:pt x="0" y="0"/>
                </a:lnTo>
                <a:lnTo>
                  <a:pt x="0" y="938639"/>
                </a:lnTo>
                <a:lnTo>
                  <a:pt x="496625" y="938639"/>
                </a:lnTo>
                <a:lnTo>
                  <a:pt x="496625"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3" name="Google Shape;333;p18"/>
          <p:cNvSpPr txBox="1"/>
          <p:nvPr/>
        </p:nvSpPr>
        <p:spPr>
          <a:xfrm>
            <a:off x="5304975" y="2307798"/>
            <a:ext cx="5696907" cy="120648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utanç, suçluluk ve iğrenme, vücut ölçüleriyle meşgul olma. </a:t>
            </a:r>
            <a:endParaRPr sz="1600">
              <a:latin typeface="Arial" panose="020B0604020202020204" pitchFamily="34" charset="0"/>
              <a:cs typeface="Arial" panose="020B0604020202020204" pitchFamily="34" charset="0"/>
            </a:endParaRPr>
          </a:p>
        </p:txBody>
      </p:sp>
      <p:sp>
        <p:nvSpPr>
          <p:cNvPr id="334" name="Google Shape;334;p18"/>
          <p:cNvSpPr txBox="1"/>
          <p:nvPr/>
        </p:nvSpPr>
        <p:spPr>
          <a:xfrm>
            <a:off x="2362529" y="326962"/>
            <a:ext cx="4898062" cy="603242"/>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Kontrol kaybı/dürtüsellik</a:t>
            </a:r>
            <a:endParaRPr sz="1600" dirty="0">
              <a:latin typeface="Arial" panose="020B0604020202020204" pitchFamily="34" charset="0"/>
              <a:cs typeface="Arial" panose="020B0604020202020204" pitchFamily="34" charset="0"/>
            </a:endParaRPr>
          </a:p>
        </p:txBody>
      </p:sp>
      <p:sp>
        <p:nvSpPr>
          <p:cNvPr id="335" name="Google Shape;335;p18"/>
          <p:cNvSpPr/>
          <p:nvPr/>
        </p:nvSpPr>
        <p:spPr>
          <a:xfrm rot="10344987" flipH="1">
            <a:off x="6562417" y="1108346"/>
            <a:ext cx="393844" cy="744379"/>
          </a:xfrm>
          <a:custGeom>
            <a:avLst/>
            <a:gdLst/>
            <a:ahLst/>
            <a:cxnLst/>
            <a:rect l="l" t="t" r="r" b="b"/>
            <a:pathLst>
              <a:path w="393844" h="744379" extrusionOk="0">
                <a:moveTo>
                  <a:pt x="393844" y="0"/>
                </a:moveTo>
                <a:lnTo>
                  <a:pt x="0" y="0"/>
                </a:lnTo>
                <a:lnTo>
                  <a:pt x="0" y="744379"/>
                </a:lnTo>
                <a:lnTo>
                  <a:pt x="393844" y="744379"/>
                </a:lnTo>
                <a:lnTo>
                  <a:pt x="393844"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6" name="Google Shape;336;p18"/>
          <p:cNvSpPr/>
          <p:nvPr/>
        </p:nvSpPr>
        <p:spPr>
          <a:xfrm rot="3540054" flipH="1">
            <a:off x="2417000" y="1071453"/>
            <a:ext cx="476409" cy="900430"/>
          </a:xfrm>
          <a:custGeom>
            <a:avLst/>
            <a:gdLst/>
            <a:ahLst/>
            <a:cxnLst/>
            <a:rect l="l" t="t" r="r" b="b"/>
            <a:pathLst>
              <a:path w="476409" h="900430" extrusionOk="0">
                <a:moveTo>
                  <a:pt x="476409" y="0"/>
                </a:moveTo>
                <a:lnTo>
                  <a:pt x="0" y="0"/>
                </a:lnTo>
                <a:lnTo>
                  <a:pt x="0" y="900430"/>
                </a:lnTo>
                <a:lnTo>
                  <a:pt x="476409" y="900430"/>
                </a:lnTo>
                <a:lnTo>
                  <a:pt x="476409"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7" name="Google Shape;337;p18"/>
          <p:cNvSpPr txBox="1"/>
          <p:nvPr/>
        </p:nvSpPr>
        <p:spPr>
          <a:xfrm>
            <a:off x="458759" y="6116865"/>
            <a:ext cx="16470311" cy="2184637"/>
          </a:xfrm>
          <a:prstGeom prst="rect">
            <a:avLst/>
          </a:prstGeom>
          <a:noFill/>
          <a:ln>
            <a:noFill/>
          </a:ln>
        </p:spPr>
        <p:txBody>
          <a:bodyPr spcFirstLastPara="1" wrap="square" lIns="0" tIns="0" rIns="0" bIns="0" anchor="t" anchorCtr="0">
            <a:spAutoFit/>
          </a:bodyPr>
          <a:lstStyle/>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AN'li bireylerde olduğu gibi, BN'li bireyler de kilo almaktan korkar ve kilo vermek için güçlü bir motivasyona sahiptir.</a:t>
            </a:r>
            <a:endParaRPr sz="1600" dirty="0">
              <a:latin typeface="Arial" panose="020B0604020202020204" pitchFamily="34" charset="0"/>
              <a:cs typeface="Arial" panose="020B0604020202020204" pitchFamily="34" charset="0"/>
            </a:endParaRPr>
          </a:p>
          <a:p>
            <a:pPr marL="0" marR="0" lvl="0" indent="0" algn="just" rtl="0">
              <a:lnSpc>
                <a:spcPct val="168708"/>
              </a:lnSpc>
              <a:spcBef>
                <a:spcPts val="0"/>
              </a:spcBef>
              <a:spcAft>
                <a:spcPts val="0"/>
              </a:spcAft>
              <a:buNone/>
            </a:pP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BN'li bireyler tipik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olarak normal kilo veya aşırı kilo aralığındadır.</a:t>
            </a:r>
            <a:endParaRPr sz="1600" dirty="0">
              <a:latin typeface="Arial" panose="020B0604020202020204" pitchFamily="34" charset="0"/>
              <a:cs typeface="Arial" panose="020B0604020202020204" pitchFamily="34" charset="0"/>
            </a:endParaRPr>
          </a:p>
        </p:txBody>
      </p:sp>
      <p:sp>
        <p:nvSpPr>
          <p:cNvPr id="338" name="Google Shape;338;p18"/>
          <p:cNvSpPr txBox="1"/>
          <p:nvPr/>
        </p:nvSpPr>
        <p:spPr>
          <a:xfrm>
            <a:off x="11477737" y="4099019"/>
            <a:ext cx="6062271" cy="1982081"/>
          </a:xfrm>
          <a:prstGeom prst="rect">
            <a:avLst/>
          </a:prstGeom>
          <a:noFill/>
          <a:ln>
            <a:noFill/>
          </a:ln>
        </p:spPr>
        <p:txBody>
          <a:bodyPr spcFirstLastPara="1" wrap="square" lIns="0" tIns="0" rIns="0" bIns="0" anchor="t" anchorCtr="0">
            <a:spAutoFit/>
          </a:bodyPr>
          <a:lstStyle/>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Bu bozukluk uzun süre fark edilmeyebilir ve tedavi edilmeyebilir.</a:t>
            </a:r>
            <a:endParaRPr sz="1600" dirty="0">
              <a:latin typeface="Arial" panose="020B0604020202020204" pitchFamily="34" charset="0"/>
              <a:cs typeface="Arial" panose="020B0604020202020204" pitchFamily="34" charset="0"/>
            </a:endParaRPr>
          </a:p>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Ebeveynler kilerdeki yiyeceklerin eksik olduğunu fark edebilir.</a:t>
            </a:r>
            <a:endParaRPr sz="1600"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C99C3F5D-AF81-299F-2B0B-7A1C7298280A}"/>
              </a:ext>
            </a:extLst>
          </p:cNvPr>
          <p:cNvSpPr txBox="1"/>
          <p:nvPr/>
        </p:nvSpPr>
        <p:spPr>
          <a:xfrm>
            <a:off x="6019977" y="-13859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BN özellikleri</a:t>
            </a:r>
            <a:endParaRPr sz="5400" dirty="0">
              <a:solidFill>
                <a:srgbClr val="E98E24"/>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pSp>
        <p:nvGrpSpPr>
          <p:cNvPr id="343" name="Google Shape;343;p19"/>
          <p:cNvGrpSpPr/>
          <p:nvPr/>
        </p:nvGrpSpPr>
        <p:grpSpPr>
          <a:xfrm>
            <a:off x="-1143" y="9134206"/>
            <a:ext cx="18312195" cy="1166241"/>
            <a:chOff x="-1524" y="-1524"/>
            <a:chExt cx="24416259" cy="1554988"/>
          </a:xfrm>
        </p:grpSpPr>
        <p:sp>
          <p:nvSpPr>
            <p:cNvPr id="344" name="Google Shape;344;p1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45" name="Google Shape;345;p1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1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47" name="Google Shape;347;p19"/>
          <p:cNvGrpSpPr/>
          <p:nvPr/>
        </p:nvGrpSpPr>
        <p:grpSpPr>
          <a:xfrm rot="-420599">
            <a:off x="3682422" y="9493213"/>
            <a:ext cx="15092934" cy="1652778"/>
            <a:chOff x="-1524" y="-1524"/>
            <a:chExt cx="20123911" cy="2203704"/>
          </a:xfrm>
        </p:grpSpPr>
        <p:sp>
          <p:nvSpPr>
            <p:cNvPr id="348" name="Google Shape;348;p1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49" name="Google Shape;349;p1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1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51" name="Google Shape;351;p19"/>
          <p:cNvSpPr txBox="1"/>
          <p:nvPr/>
        </p:nvSpPr>
        <p:spPr>
          <a:xfrm>
            <a:off x="2588842" y="726296"/>
            <a:ext cx="15466402" cy="8686352"/>
          </a:xfrm>
          <a:prstGeom prst="rect">
            <a:avLst/>
          </a:prstGeom>
          <a:noFill/>
          <a:ln>
            <a:noFill/>
          </a:ln>
        </p:spPr>
        <p:txBody>
          <a:bodyPr spcFirstLastPara="1" wrap="square" lIns="0" tIns="0" rIns="0" bIns="0" anchor="t" anchorCtr="0">
            <a:spAutoFit/>
          </a:bodyPr>
          <a:lstStyle/>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Psikiyatrik Komorbiditeler</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Depresyon, kaygı, umutsuzluk ve utanç</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İntihar amaçlı olmayan kendine zarar verme, intihar düşüncesi ve intihar sonucu ölüm riskinde artış</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İntihar riski genel nüfusa göre 8 kat daha yüksektir</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Purging ile ilgili komplikasyonlar:</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Diş erozyonu, tükürük bezi hipertrofisi</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Ellerde nasırlaşma veya sıyrıklar (örn. Russell belirtisi), tırnak hasarı</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Ağız yaraları</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Elektrolit dengesizlikleri → ↑ kardiyovasküler hastalık riski </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Faringeal travma</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Hormonal ve gastrointestinal sorunlar:</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Düzensiz regl, endokrin bozukluğu</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Şişkinlik, disfaji veya asit reflüsü</a:t>
            </a:r>
            <a:endParaRPr sz="2400" dirty="0">
              <a:latin typeface="Arial" panose="020B0604020202020204" pitchFamily="34" charset="0"/>
              <a:cs typeface="Arial" panose="020B0604020202020204" pitchFamily="34" charset="0"/>
            </a:endParaRPr>
          </a:p>
          <a:p>
            <a:pPr marL="0" marR="0" lvl="0" indent="0" algn="just" rtl="0">
              <a:lnSpc>
                <a:spcPct val="117857"/>
              </a:lnSpc>
              <a:spcBef>
                <a:spcPts val="0"/>
              </a:spcBef>
              <a:spcAft>
                <a:spcPts val="0"/>
              </a:spcAft>
              <a:buNone/>
            </a:pPr>
            <a:endParaRPr sz="2380" b="0" i="0" u="none" strike="noStrike" cap="none" dirty="0">
              <a:solidFill>
                <a:srgbClr val="000000"/>
              </a:solidFill>
              <a:latin typeface="Arial"/>
              <a:ea typeface="Arial"/>
              <a:cs typeface="Arial"/>
              <a:sym typeface="Arial"/>
            </a:endParaRPr>
          </a:p>
        </p:txBody>
      </p:sp>
      <p:sp>
        <p:nvSpPr>
          <p:cNvPr id="352" name="Google Shape;352;p19"/>
          <p:cNvSpPr txBox="1"/>
          <p:nvPr/>
        </p:nvSpPr>
        <p:spPr>
          <a:xfrm>
            <a:off x="6309249" y="145980"/>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BN komorbiditeleri</a:t>
            </a:r>
            <a:endParaRPr sz="5400" dirty="0">
              <a:solidFill>
                <a:srgbClr val="E98E2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C4CD518-34EE-7928-D5EF-29F6BEE00E5A}"/>
            </a:ext>
          </a:extLst>
        </p:cNvPr>
        <p:cNvGrpSpPr/>
        <p:nvPr/>
      </p:nvGrpSpPr>
      <p:grpSpPr>
        <a:xfrm>
          <a:off x="0" y="0"/>
          <a:ext cx="0" cy="0"/>
          <a:chOff x="0" y="0"/>
          <a:chExt cx="0" cy="0"/>
        </a:xfrm>
      </p:grpSpPr>
      <p:sp>
        <p:nvSpPr>
          <p:cNvPr id="62" name="Google Shape;62;p3">
            <a:extLst>
              <a:ext uri="{FF2B5EF4-FFF2-40B4-BE49-F238E27FC236}">
                <a16:creationId xmlns:a16="http://schemas.microsoft.com/office/drawing/2014/main" id="{F5218751-AE5D-4772-8BF7-63D8C0BBAE21}"/>
              </a:ext>
            </a:extLst>
          </p:cNvPr>
          <p:cNvSpPr/>
          <p:nvPr/>
        </p:nvSpPr>
        <p:spPr>
          <a:xfrm>
            <a:off x="321" y="9123520"/>
            <a:ext cx="18286226" cy="1162482"/>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63270" tIns="81635" rIns="163270" bIns="81635" anchor="ctr" anchorCtr="0">
            <a:noAutofit/>
          </a:bodyPr>
          <a:lstStyle/>
          <a:p>
            <a:pPr>
              <a:buClr>
                <a:schemeClr val="dk1"/>
              </a:buClr>
              <a:buSzPts val="1800"/>
            </a:pPr>
            <a:endParaRPr sz="3265">
              <a:solidFill>
                <a:srgbClr val="FFFFFF"/>
              </a:solidFill>
            </a:endParaRPr>
          </a:p>
        </p:txBody>
      </p:sp>
      <p:pic>
        <p:nvPicPr>
          <p:cNvPr id="63" name="Google Shape;63;p3">
            <a:extLst>
              <a:ext uri="{FF2B5EF4-FFF2-40B4-BE49-F238E27FC236}">
                <a16:creationId xmlns:a16="http://schemas.microsoft.com/office/drawing/2014/main" id="{CC4926CD-7293-7853-0076-63A6131DE8A2}"/>
              </a:ext>
            </a:extLst>
          </p:cNvPr>
          <p:cNvPicPr preferRelativeResize="0"/>
          <p:nvPr/>
        </p:nvPicPr>
        <p:blipFill rotWithShape="1">
          <a:blip r:embed="rId3">
            <a:alphaModFix/>
          </a:blip>
          <a:srcRect/>
          <a:stretch/>
        </p:blipFill>
        <p:spPr>
          <a:xfrm>
            <a:off x="1230069" y="8294110"/>
            <a:ext cx="1673190" cy="1658822"/>
          </a:xfrm>
          <a:prstGeom prst="rect">
            <a:avLst/>
          </a:prstGeom>
          <a:noFill/>
          <a:ln>
            <a:noFill/>
          </a:ln>
        </p:spPr>
      </p:pic>
      <p:sp>
        <p:nvSpPr>
          <p:cNvPr id="64" name="Google Shape;64;p3">
            <a:extLst>
              <a:ext uri="{FF2B5EF4-FFF2-40B4-BE49-F238E27FC236}">
                <a16:creationId xmlns:a16="http://schemas.microsoft.com/office/drawing/2014/main" id="{459C2996-8182-C03E-EFBB-907C43D79130}"/>
              </a:ext>
            </a:extLst>
          </p:cNvPr>
          <p:cNvSpPr/>
          <p:nvPr/>
        </p:nvSpPr>
        <p:spPr>
          <a:xfrm rot="-420600">
            <a:off x="3679118" y="9482061"/>
            <a:ext cx="15071116" cy="1648373"/>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63270" tIns="81635" rIns="163270" bIns="81635" anchor="ctr" anchorCtr="0">
            <a:noAutofit/>
          </a:bodyPr>
          <a:lstStyle/>
          <a:p>
            <a:pPr>
              <a:buClr>
                <a:schemeClr val="dk1"/>
              </a:buClr>
              <a:buSzPts val="1800"/>
            </a:pPr>
            <a:endParaRPr sz="3265"/>
          </a:p>
        </p:txBody>
      </p:sp>
      <p:pic>
        <p:nvPicPr>
          <p:cNvPr id="65" name="Google Shape;65;p3">
            <a:extLst>
              <a:ext uri="{FF2B5EF4-FFF2-40B4-BE49-F238E27FC236}">
                <a16:creationId xmlns:a16="http://schemas.microsoft.com/office/drawing/2014/main" id="{0B53F678-C1D3-769F-C7F1-0EA595D0A761}"/>
              </a:ext>
            </a:extLst>
          </p:cNvPr>
          <p:cNvPicPr preferRelativeResize="0"/>
          <p:nvPr/>
        </p:nvPicPr>
        <p:blipFill rotWithShape="1">
          <a:blip r:embed="rId4">
            <a:alphaModFix/>
          </a:blip>
          <a:srcRect/>
          <a:stretch/>
        </p:blipFill>
        <p:spPr>
          <a:xfrm>
            <a:off x="14710937" y="9401732"/>
            <a:ext cx="2944082" cy="655692"/>
          </a:xfrm>
          <a:prstGeom prst="rect">
            <a:avLst/>
          </a:prstGeom>
          <a:noFill/>
          <a:ln>
            <a:noFill/>
          </a:ln>
        </p:spPr>
      </p:pic>
      <p:sp>
        <p:nvSpPr>
          <p:cNvPr id="66" name="Google Shape;66;p3">
            <a:extLst>
              <a:ext uri="{FF2B5EF4-FFF2-40B4-BE49-F238E27FC236}">
                <a16:creationId xmlns:a16="http://schemas.microsoft.com/office/drawing/2014/main" id="{BE84B59F-9466-CC7E-2C3E-00D56E44D35B}"/>
              </a:ext>
            </a:extLst>
          </p:cNvPr>
          <p:cNvSpPr txBox="1"/>
          <p:nvPr/>
        </p:nvSpPr>
        <p:spPr>
          <a:xfrm>
            <a:off x="829730" y="626075"/>
            <a:ext cx="11543942" cy="1658822"/>
          </a:xfrm>
          <a:prstGeom prst="rect">
            <a:avLst/>
          </a:prstGeom>
          <a:noFill/>
          <a:ln>
            <a:noFill/>
          </a:ln>
        </p:spPr>
        <p:txBody>
          <a:bodyPr spcFirstLastPara="1" wrap="square" lIns="163270" tIns="81635" rIns="163270" bIns="81635" anchor="t" anchorCtr="0">
            <a:noAutofit/>
          </a:bodyPr>
          <a:lstStyle/>
          <a:p>
            <a:pPr>
              <a:buClr>
                <a:schemeClr val="dk1"/>
              </a:buClr>
              <a:buSzPts val="2800"/>
            </a:pPr>
            <a:endParaRPr sz="5079">
              <a:solidFill>
                <a:srgbClr val="E98E24"/>
              </a:solidFill>
            </a:endParaRPr>
          </a:p>
        </p:txBody>
      </p:sp>
      <p:sp>
        <p:nvSpPr>
          <p:cNvPr id="67" name="Google Shape;67;p3">
            <a:extLst>
              <a:ext uri="{FF2B5EF4-FFF2-40B4-BE49-F238E27FC236}">
                <a16:creationId xmlns:a16="http://schemas.microsoft.com/office/drawing/2014/main" id="{97F7E811-6E48-EFCE-1DC8-F567E9F00B71}"/>
              </a:ext>
            </a:extLst>
          </p:cNvPr>
          <p:cNvSpPr txBox="1"/>
          <p:nvPr/>
        </p:nvSpPr>
        <p:spPr>
          <a:xfrm>
            <a:off x="1192369" y="3040165"/>
            <a:ext cx="10490235" cy="3317644"/>
          </a:xfrm>
          <a:prstGeom prst="rect">
            <a:avLst/>
          </a:prstGeom>
          <a:noFill/>
          <a:ln>
            <a:noFill/>
          </a:ln>
        </p:spPr>
        <p:txBody>
          <a:bodyPr spcFirstLastPara="1" wrap="square" lIns="163270" tIns="81635" rIns="163270" bIns="81635" anchor="t" anchorCtr="0">
            <a:noAutofit/>
          </a:bodyPr>
          <a:lstStyle/>
          <a:p>
            <a:pPr>
              <a:buSzPts val="2400"/>
            </a:pPr>
            <a:r>
              <a:rPr lang="it-IT" sz="4354" dirty="0"/>
              <a:t>3,5-12, 14, 15</a:t>
            </a:r>
            <a:r>
              <a:rPr lang="it-IT" sz="4354"/>
              <a:t>, 17-19, 21-28 </a:t>
            </a:r>
            <a:endParaRPr sz="4354" dirty="0"/>
          </a:p>
        </p:txBody>
      </p:sp>
      <p:sp>
        <p:nvSpPr>
          <p:cNvPr id="68" name="Google Shape;68;p3">
            <a:extLst>
              <a:ext uri="{FF2B5EF4-FFF2-40B4-BE49-F238E27FC236}">
                <a16:creationId xmlns:a16="http://schemas.microsoft.com/office/drawing/2014/main" id="{E191DC73-D2A0-906E-9071-147DBCC28758}"/>
              </a:ext>
            </a:extLst>
          </p:cNvPr>
          <p:cNvSpPr txBox="1"/>
          <p:nvPr/>
        </p:nvSpPr>
        <p:spPr>
          <a:xfrm>
            <a:off x="1106200" y="902545"/>
            <a:ext cx="11543942" cy="1658822"/>
          </a:xfrm>
          <a:prstGeom prst="rect">
            <a:avLst/>
          </a:prstGeom>
          <a:noFill/>
          <a:ln>
            <a:noFill/>
          </a:ln>
        </p:spPr>
        <p:txBody>
          <a:bodyPr spcFirstLastPara="1" wrap="square" lIns="163270" tIns="81635" rIns="163270" bIns="81635" anchor="t" anchorCtr="0">
            <a:noAutofit/>
          </a:bodyPr>
          <a:lstStyle/>
          <a:p>
            <a:pPr>
              <a:buClr>
                <a:srgbClr val="E98E24"/>
              </a:buClr>
              <a:buSzPts val="2800"/>
            </a:pPr>
            <a:r>
              <a:rPr lang="en-US" sz="5079" dirty="0">
                <a:solidFill>
                  <a:srgbClr val="E98E24"/>
                </a:solidFill>
              </a:rPr>
              <a:t>ZORUNLU: </a:t>
            </a:r>
            <a:endParaRPr sz="2540" dirty="0"/>
          </a:p>
        </p:txBody>
      </p:sp>
      <p:pic>
        <p:nvPicPr>
          <p:cNvPr id="69" name="Google Shape;69;p3" descr="Warning Signs of an Eating Disorder - Mental Health Hotline">
            <a:extLst>
              <a:ext uri="{FF2B5EF4-FFF2-40B4-BE49-F238E27FC236}">
                <a16:creationId xmlns:a16="http://schemas.microsoft.com/office/drawing/2014/main" id="{4586B394-5897-3105-4FA8-4AEA928F7687}"/>
              </a:ext>
            </a:extLst>
          </p:cNvPr>
          <p:cNvPicPr preferRelativeResize="0"/>
          <p:nvPr/>
        </p:nvPicPr>
        <p:blipFill rotWithShape="1">
          <a:blip r:embed="rId5">
            <a:alphaModFix/>
          </a:blip>
          <a:srcRect/>
          <a:stretch/>
        </p:blipFill>
        <p:spPr>
          <a:xfrm>
            <a:off x="3634861" y="13388696"/>
            <a:ext cx="5071529" cy="2654629"/>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8EBC53AA-DD4D-AC4B-0778-1BDAD2A53A0D}"/>
              </a:ext>
            </a:extLst>
          </p:cNvPr>
          <p:cNvPicPr preferRelativeResize="0"/>
          <p:nvPr/>
        </p:nvPicPr>
        <p:blipFill rotWithShape="1">
          <a:blip r:embed="rId6">
            <a:alphaModFix/>
          </a:blip>
          <a:srcRect/>
          <a:stretch/>
        </p:blipFill>
        <p:spPr>
          <a:xfrm>
            <a:off x="12811084" y="-5094308"/>
            <a:ext cx="4843936" cy="3397985"/>
          </a:xfrm>
          <a:prstGeom prst="rect">
            <a:avLst/>
          </a:prstGeom>
          <a:noFill/>
          <a:ln>
            <a:noFill/>
          </a:ln>
        </p:spPr>
      </p:pic>
    </p:spTree>
    <p:extLst>
      <p:ext uri="{BB962C8B-B14F-4D97-AF65-F5344CB8AC3E}">
        <p14:creationId xmlns:p14="http://schemas.microsoft.com/office/powerpoint/2010/main" val="1845386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pSp>
        <p:nvGrpSpPr>
          <p:cNvPr id="357" name="Google Shape;357;p20"/>
          <p:cNvGrpSpPr/>
          <p:nvPr/>
        </p:nvGrpSpPr>
        <p:grpSpPr>
          <a:xfrm>
            <a:off x="-1143" y="9134206"/>
            <a:ext cx="18312195" cy="1166241"/>
            <a:chOff x="-1524" y="-1524"/>
            <a:chExt cx="24416259" cy="1554988"/>
          </a:xfrm>
        </p:grpSpPr>
        <p:sp>
          <p:nvSpPr>
            <p:cNvPr id="358" name="Google Shape;358;p2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59" name="Google Shape;359;p2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61" name="Google Shape;361;p20"/>
          <p:cNvGrpSpPr/>
          <p:nvPr/>
        </p:nvGrpSpPr>
        <p:grpSpPr>
          <a:xfrm rot="-420599">
            <a:off x="3682422" y="9493213"/>
            <a:ext cx="15092934" cy="1652778"/>
            <a:chOff x="-1524" y="-1524"/>
            <a:chExt cx="20123911" cy="2203704"/>
          </a:xfrm>
        </p:grpSpPr>
        <p:sp>
          <p:nvSpPr>
            <p:cNvPr id="362" name="Google Shape;362;p2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63" name="Google Shape;363;p2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4" name="Google Shape;364;p2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pic>
        <p:nvPicPr>
          <p:cNvPr id="4" name="Immagine 3" descr="Immagine che contiene testo, muscolo, sport, uomo">
            <a:extLst>
              <a:ext uri="{FF2B5EF4-FFF2-40B4-BE49-F238E27FC236}">
                <a16:creationId xmlns:a16="http://schemas.microsoft.com/office/drawing/2014/main" id="{B0709534-11C3-8B7D-31E2-1F781EFE87B5}"/>
              </a:ext>
            </a:extLst>
          </p:cNvPr>
          <p:cNvPicPr>
            <a:picLocks noChangeAspect="1"/>
          </p:cNvPicPr>
          <p:nvPr/>
        </p:nvPicPr>
        <p:blipFill>
          <a:blip r:embed="rId5"/>
          <a:stretch>
            <a:fillRect/>
          </a:stretch>
        </p:blipFill>
        <p:spPr>
          <a:xfrm>
            <a:off x="5802284" y="130926"/>
            <a:ext cx="5769032" cy="865354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pSp>
        <p:nvGrpSpPr>
          <p:cNvPr id="370" name="Google Shape;370;p21"/>
          <p:cNvGrpSpPr/>
          <p:nvPr/>
        </p:nvGrpSpPr>
        <p:grpSpPr>
          <a:xfrm>
            <a:off x="-1143" y="9134206"/>
            <a:ext cx="18312195" cy="1166241"/>
            <a:chOff x="-1524" y="-1524"/>
            <a:chExt cx="24416259" cy="1554988"/>
          </a:xfrm>
        </p:grpSpPr>
        <p:sp>
          <p:nvSpPr>
            <p:cNvPr id="371" name="Google Shape;371;p2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72" name="Google Shape;372;p2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3" name="Google Shape;373;p2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74" name="Google Shape;374;p21"/>
          <p:cNvGrpSpPr/>
          <p:nvPr/>
        </p:nvGrpSpPr>
        <p:grpSpPr>
          <a:xfrm rot="-420599">
            <a:off x="3682422" y="9493213"/>
            <a:ext cx="15092934" cy="1652778"/>
            <a:chOff x="-1524" y="-1524"/>
            <a:chExt cx="20123911" cy="2203704"/>
          </a:xfrm>
        </p:grpSpPr>
        <p:sp>
          <p:nvSpPr>
            <p:cNvPr id="375" name="Google Shape;375;p2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76" name="Google Shape;376;p2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79" name="Google Shape;379;p21"/>
          <p:cNvSpPr txBox="1"/>
          <p:nvPr/>
        </p:nvSpPr>
        <p:spPr>
          <a:xfrm>
            <a:off x="827548" y="1443990"/>
            <a:ext cx="16431752" cy="7109639"/>
          </a:xfrm>
          <a:prstGeom prst="rect">
            <a:avLst/>
          </a:prstGeom>
          <a:noFill/>
          <a:ln>
            <a:noFill/>
          </a:ln>
        </p:spPr>
        <p:txBody>
          <a:bodyPr spcFirstLastPara="1" wrap="square" lIns="0" tIns="0" rIns="0" bIns="0" anchor="t" anchorCtr="0">
            <a:spAutoFit/>
          </a:bodyPr>
          <a:lstStyle/>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Bigoreksiya veya vigoreksiya veya kas dismorfisi (MD) veya ters anoreksiya </a:t>
            </a: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DSM-V TR'ye göre tanı kriterleri:</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Çarpıtılmış beden imajı: yeterince kaslı veya güçlü olmadığına dair ısrarcı inanç. Bireyler normal veya çok kaslı görünseler bile kendilerini küçük ve zayıf olarak algılarlar. </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Dış görünüşe takıntılı odaklanma.</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Kompulsif davranışlar: aşırı egzersiz ve ağırlık kaldırma (spor salonunda saatler geçirme), katı bir yüksek protein diyeti uygulama (aşırı miktarda para israf etme), takviye kullanımı (bazen anabolik-androjenik steroidler dahil).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Bigoreksiya</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 hipermesomorfik </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erkek fiziğine ilişkin toplumsal ideallerden kaynaklanıyor olabilir.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Kaslılık arayışı, bedenle ilgili anksiyete için bir başa çıkma stratejisi olarak hizmet edebilir. </a:t>
            </a:r>
          </a:p>
          <a:p>
            <a:pPr marL="457200" marR="0" lvl="0" indent="-457200" algn="just" rtl="0">
              <a:lnSpc>
                <a:spcPct val="150000"/>
              </a:lnSpc>
              <a:spcBef>
                <a:spcPts val="0"/>
              </a:spcBef>
              <a:spcAft>
                <a:spcPts val="0"/>
              </a:spcAft>
              <a:buFont typeface="Wingdings" panose="05000000000000000000" pitchFamily="2" charset="2"/>
              <a:buChar char="§"/>
            </a:pPr>
            <a:r>
              <a:rPr lang="en-US" sz="2800" dirty="0">
                <a:latin typeface="Arial" panose="020B0604020202020204" pitchFamily="34" charset="0"/>
                <a:cs typeface="Arial" panose="020B0604020202020204" pitchFamily="34" charset="0"/>
                <a:sym typeface="Calibri"/>
              </a:rPr>
              <a:t>Vücut geliştiriciler daha yüksek risk altında</a:t>
            </a:r>
            <a:endParaRPr sz="1600" dirty="0">
              <a:latin typeface="Arial" panose="020B0604020202020204" pitchFamily="34" charset="0"/>
              <a:cs typeface="Arial" panose="020B0604020202020204" pitchFamily="34" charset="0"/>
            </a:endParaRPr>
          </a:p>
        </p:txBody>
      </p:sp>
      <p:sp>
        <p:nvSpPr>
          <p:cNvPr id="2" name="Google Shape;352;p19">
            <a:extLst>
              <a:ext uri="{FF2B5EF4-FFF2-40B4-BE49-F238E27FC236}">
                <a16:creationId xmlns:a16="http://schemas.microsoft.com/office/drawing/2014/main" id="{BA45F694-AC8F-1545-D973-C50742FACF45}"/>
              </a:ext>
            </a:extLst>
          </p:cNvPr>
          <p:cNvSpPr txBox="1"/>
          <p:nvPr/>
        </p:nvSpPr>
        <p:spPr>
          <a:xfrm>
            <a:off x="5256139" y="58296"/>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Bigoreksiya</a:t>
            </a:r>
            <a:endParaRPr sz="5400" dirty="0">
              <a:solidFill>
                <a:srgbClr val="E98E24"/>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2"/>
          <p:cNvGrpSpPr/>
          <p:nvPr/>
        </p:nvGrpSpPr>
        <p:grpSpPr>
          <a:xfrm>
            <a:off x="-1143" y="9134206"/>
            <a:ext cx="18312195" cy="1166241"/>
            <a:chOff x="-1524" y="-1524"/>
            <a:chExt cx="24416259" cy="1554988"/>
          </a:xfrm>
        </p:grpSpPr>
        <p:sp>
          <p:nvSpPr>
            <p:cNvPr id="386" name="Google Shape;386;p2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87" name="Google Shape;387;p2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89" name="Google Shape;389;p22"/>
          <p:cNvGrpSpPr/>
          <p:nvPr/>
        </p:nvGrpSpPr>
        <p:grpSpPr>
          <a:xfrm rot="-420599">
            <a:off x="3682422" y="9493213"/>
            <a:ext cx="15092934" cy="1652778"/>
            <a:chOff x="-1524" y="-1524"/>
            <a:chExt cx="20123911" cy="2203704"/>
          </a:xfrm>
        </p:grpSpPr>
        <p:sp>
          <p:nvSpPr>
            <p:cNvPr id="390" name="Google Shape;390;p2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91" name="Google Shape;391;p2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2" name="Google Shape;392;p2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93" name="Google Shape;393;p22"/>
          <p:cNvSpPr txBox="1"/>
          <p:nvPr/>
        </p:nvSpPr>
        <p:spPr>
          <a:xfrm>
            <a:off x="610413" y="1428005"/>
            <a:ext cx="17527958" cy="6908045"/>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Çarpıtılmış Beden İmgesi: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Objektif olarak kaslı olsalar bile vücutlarının çok küçük, zayıf veya az gelişmiş olduğuna dair ısrarlı ve mantıksız inanç.</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 beden imajı çarpıtması, mekanizma olarak anoreksiya nervozada görülene benzer, ancak zayıflıktan ziyade kaslılığa odaklanır.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Sık sık aynada dış görünüşlerini kontrol edebilir veya vücutlarının açıkta kalabileceği durumlardan (örn. yüzme havuzları) kaçınabilirler.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 Görünüşe Takıntılı Odaklanma: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Fiziksel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görünümleri</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özellikle de kas büyüklüğü ve belirginliği ile ilgili endişelerin hakim olduğu düşünceler.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 durum sık sık vücut kontrolü yapılmasına, başkalarıyla kıyaslama yapılmasına ve istenen görünümün sağlanamaması halinde sıkıntı duyulmasına yol açar.</a:t>
            </a:r>
            <a:endParaRPr dirty="0">
              <a:latin typeface="Arial" panose="020B0604020202020204" pitchFamily="34" charset="0"/>
              <a:cs typeface="Arial" panose="020B0604020202020204" pitchFamily="34" charset="0"/>
            </a:endParaRPr>
          </a:p>
          <a:p>
            <a:pPr marL="0" marR="0" lvl="0" indent="0" algn="ctr" rtl="0">
              <a:lnSpc>
                <a:spcPct val="150016"/>
              </a:lnSpc>
              <a:spcBef>
                <a:spcPts val="0"/>
              </a:spcBef>
              <a:spcAft>
                <a:spcPts val="0"/>
              </a:spcAft>
              <a:buNone/>
            </a:pPr>
            <a:endParaRPr sz="2999" b="0" i="0" u="none" strike="noStrike" cap="none" dirty="0">
              <a:solidFill>
                <a:srgbClr val="000000"/>
              </a:solidFill>
              <a:latin typeface="Arimo"/>
              <a:ea typeface="Arimo"/>
              <a:cs typeface="Arimo"/>
              <a:sym typeface="Arimo"/>
            </a:endParaRPr>
          </a:p>
        </p:txBody>
      </p:sp>
      <p:sp>
        <p:nvSpPr>
          <p:cNvPr id="2" name="Google Shape;287;p15">
            <a:extLst>
              <a:ext uri="{FF2B5EF4-FFF2-40B4-BE49-F238E27FC236}">
                <a16:creationId xmlns:a16="http://schemas.microsoft.com/office/drawing/2014/main" id="{496DD682-286D-287B-FC46-A858644D63C2}"/>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Bigoreksiya özellikleri 1/2</a:t>
            </a:r>
            <a:endParaRPr sz="5400" dirty="0">
              <a:solidFill>
                <a:srgbClr val="E98E2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398" name="Google Shape;398;p23"/>
          <p:cNvGrpSpPr/>
          <p:nvPr/>
        </p:nvGrpSpPr>
        <p:grpSpPr>
          <a:xfrm>
            <a:off x="-1143" y="9134206"/>
            <a:ext cx="18312195" cy="1166241"/>
            <a:chOff x="-1524" y="-1524"/>
            <a:chExt cx="24416259" cy="1554988"/>
          </a:xfrm>
        </p:grpSpPr>
        <p:sp>
          <p:nvSpPr>
            <p:cNvPr id="399" name="Google Shape;399;p2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00" name="Google Shape;400;p2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02" name="Google Shape;402;p23"/>
          <p:cNvGrpSpPr/>
          <p:nvPr/>
        </p:nvGrpSpPr>
        <p:grpSpPr>
          <a:xfrm rot="-420599">
            <a:off x="3682422" y="9493213"/>
            <a:ext cx="15092934" cy="1652778"/>
            <a:chOff x="-1524" y="-1524"/>
            <a:chExt cx="20123911" cy="2203704"/>
          </a:xfrm>
        </p:grpSpPr>
        <p:sp>
          <p:nvSpPr>
            <p:cNvPr id="403" name="Google Shape;403;p2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04" name="Google Shape;404;p2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2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06" name="Google Shape;406;p23"/>
          <p:cNvSpPr txBox="1"/>
          <p:nvPr/>
        </p:nvSpPr>
        <p:spPr>
          <a:xfrm>
            <a:off x="803865" y="1492877"/>
            <a:ext cx="15103937" cy="5525102"/>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Aşırı Egzersiz ve Ağırlık Kaldırma: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bireyler tipik olarak katı ve yoğun egzersiz rutinlerini takip eder, genellikle spor salonunda günde birkaç saat geçirirler.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Ağrı, yaralanma veya yorgunluğa rağmen egzersiz yapmaya devam edebilir, sağlık yerine kas kazanımına öncelik verebilirler. Bu zorlayıcı davranış, aşırı antrenman sendromu, yorgunluk ve uzun vadeli eklem ve kas hasarıyla sonuçlanabilir.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Yüksek Proteinli Diyetler ve Takviye Kullanımı: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Genellikle diyet kontrolü, özellikle de kas büyümesini desteklemek için protein alımını artırma konusunda bir takıntı vardır.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 protein karışımlarının, kreatinin, anabolik takviyelerin ve hatta steroidler gibi yasadışı maddelerin aşırı kullanımını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içerebilir.</a:t>
            </a:r>
            <a:endParaRPr dirty="0">
              <a:latin typeface="Arial" panose="020B0604020202020204" pitchFamily="34" charset="0"/>
              <a:cs typeface="Arial" panose="020B0604020202020204" pitchFamily="34" charset="0"/>
            </a:endParaRPr>
          </a:p>
        </p:txBody>
      </p:sp>
      <p:sp>
        <p:nvSpPr>
          <p:cNvPr id="407" name="Google Shape;407;p23"/>
          <p:cNvSpPr txBox="1"/>
          <p:nvPr/>
        </p:nvSpPr>
        <p:spPr>
          <a:xfrm>
            <a:off x="803865" y="7019253"/>
            <a:ext cx="15408737" cy="1292662"/>
          </a:xfrm>
          <a:prstGeom prst="rect">
            <a:avLst/>
          </a:prstGeom>
          <a:noFill/>
          <a:ln>
            <a:noFill/>
          </a:ln>
        </p:spPr>
        <p:txBody>
          <a:bodyPr spcFirstLastPara="1" wrap="square" lIns="0" tIns="0" rIns="0" bIns="0" anchor="t" anchorCtr="0">
            <a:spAutoFit/>
          </a:bodyPr>
          <a:lstStyle/>
          <a:p>
            <a:pPr marL="0" marR="0" lvl="0" indent="0" algn="l" rtl="0">
              <a:lnSpc>
                <a:spcPct val="1750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MD'li bireyler, aşırı egzersiz ve katı diyetlerini sürdürme zorunluluğu nedeniyle önemli sosyal, akademik veya mesleki faaliyetlerden sıklıkla kaçınırlar.</a:t>
            </a:r>
            <a:endParaRPr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48D5B1C9-D65A-370C-C180-CE3D3DAD614B}"/>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Bigoreksiya özellikleri 2/2</a:t>
            </a:r>
            <a:endParaRPr sz="5400" dirty="0">
              <a:solidFill>
                <a:srgbClr val="E98E24"/>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pSp>
        <p:nvGrpSpPr>
          <p:cNvPr id="427" name="Google Shape;427;p25"/>
          <p:cNvGrpSpPr/>
          <p:nvPr/>
        </p:nvGrpSpPr>
        <p:grpSpPr>
          <a:xfrm>
            <a:off x="-1143" y="9134206"/>
            <a:ext cx="18312195" cy="1166241"/>
            <a:chOff x="-1524" y="-1524"/>
            <a:chExt cx="24416259" cy="1554988"/>
          </a:xfrm>
        </p:grpSpPr>
        <p:sp>
          <p:nvSpPr>
            <p:cNvPr id="428" name="Google Shape;428;p2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29" name="Google Shape;429;p2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0" name="Google Shape;430;p2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31" name="Google Shape;431;p25"/>
          <p:cNvGrpSpPr/>
          <p:nvPr/>
        </p:nvGrpSpPr>
        <p:grpSpPr>
          <a:xfrm rot="-420599">
            <a:off x="3682422" y="9493213"/>
            <a:ext cx="15092934" cy="1652778"/>
            <a:chOff x="-1524" y="-1524"/>
            <a:chExt cx="20123911" cy="2203704"/>
          </a:xfrm>
        </p:grpSpPr>
        <p:sp>
          <p:nvSpPr>
            <p:cNvPr id="432" name="Google Shape;432;p2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33" name="Google Shape;433;p2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4" name="Google Shape;434;p2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35" name="Google Shape;435;p25"/>
          <p:cNvSpPr txBox="1"/>
          <p:nvPr/>
        </p:nvSpPr>
        <p:spPr>
          <a:xfrm>
            <a:off x="232756" y="321164"/>
            <a:ext cx="17844396" cy="749756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5400" dirty="0">
                <a:solidFill>
                  <a:srgbClr val="E98E24"/>
                </a:solidFill>
                <a:sym typeface="Calibri"/>
              </a:rPr>
              <a:t>Bigoreksiyada Bireyleri Vücut Geliştirmeye Yönlendiren Nedir?</a:t>
            </a:r>
            <a:endParaRPr sz="5400" dirty="0">
              <a:solidFill>
                <a:srgbClr val="E98E24"/>
              </a:solidFill>
            </a:endParaRPr>
          </a:p>
          <a:p>
            <a:pPr marL="0" marR="0" lvl="0" indent="0" algn="just" rtl="0">
              <a:lnSpc>
                <a:spcPct val="157500"/>
              </a:lnSpc>
              <a:spcBef>
                <a:spcPts val="0"/>
              </a:spcBef>
              <a:spcAft>
                <a:spcPts val="0"/>
              </a:spcAft>
              <a:buNone/>
            </a:pPr>
            <a:endParaRPr sz="2400" b="1" i="1" u="none" strike="noStrike" cap="none" dirty="0">
              <a:solidFill>
                <a:srgbClr val="000000"/>
              </a:solidFill>
              <a:latin typeface="Calibri"/>
              <a:ea typeface="Calibri"/>
              <a:cs typeface="Calibri"/>
              <a:sym typeface="Calibri"/>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Erken dönem vücut memnuniyetsizliği: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çocukluk döneminde cılız veya zayıf hissetme</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karşılaştırma: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atletik veya popüler akranların kıskançlığı</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Olumlu pekiştirme: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hızlı görünür sonuçlar özgüveni artırır</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Akran onayı: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erkek akranlardan hayranlık ve saygı kazanmak</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Çekicilik arzusu: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kızlar tarafından daha çekici olarak algılanmak</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Kontrol duygusu: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vücudu yeniden şekillendirmek ve özgüven kazanmak için ağırlık kaldırmayı kullanmak</a:t>
            </a:r>
            <a:endParaRPr dirty="0">
              <a:latin typeface="Arial" panose="020B0604020202020204" pitchFamily="34" charset="0"/>
              <a:cs typeface="Arial" panose="020B0604020202020204" pitchFamily="34" charset="0"/>
            </a:endParaRPr>
          </a:p>
          <a:p>
            <a:pPr marL="0" marR="0" lvl="0" indent="0" algn="just" rtl="0">
              <a:lnSpc>
                <a:spcPct val="1575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0" marR="0" lvl="0" indent="0" algn="just" rtl="0">
              <a:lnSpc>
                <a:spcPct val="157500"/>
              </a:lnSpc>
              <a:spcBef>
                <a:spcPts val="0"/>
              </a:spcBef>
              <a:spcAft>
                <a:spcPts val="0"/>
              </a:spcAft>
              <a:buNone/>
            </a:pPr>
            <a:r>
              <a:rPr lang="en-US" sz="2400" b="1" i="0" u="none" strike="noStrike" cap="none" dirty="0">
                <a:solidFill>
                  <a:srgbClr val="000000"/>
                </a:solidFill>
                <a:latin typeface="Calibri"/>
                <a:ea typeface="Calibri"/>
                <a:cs typeface="Calibri"/>
                <a:sym typeface="Calibri"/>
              </a:rPr>
              <a:t>🗣 </a:t>
            </a:r>
            <a:r>
              <a:rPr lang="en-US" sz="2400" b="0" i="1" u="none" strike="noStrike" cap="none" dirty="0">
                <a:solidFill>
                  <a:srgbClr val="000000"/>
                </a:solidFill>
                <a:latin typeface="Calibri"/>
                <a:ea typeface="Calibri"/>
                <a:cs typeface="Calibri"/>
                <a:sym typeface="Calibri"/>
              </a:rPr>
              <a:t>"Çocukken cılızdım ve atletik çocukları kıskanırdım. Ağırlık kaldırmak beni güçlü hissettirdi ve bir kez olsun vücudumla gurur duymamı sağladı."</a:t>
            </a:r>
            <a:endParaRPr dirty="0"/>
          </a:p>
          <a:p>
            <a:pPr marL="0" marR="0" lvl="0" indent="0" algn="just" rtl="0">
              <a:lnSpc>
                <a:spcPct val="157500"/>
              </a:lnSpc>
              <a:spcBef>
                <a:spcPts val="0"/>
              </a:spcBef>
              <a:spcAft>
                <a:spcPts val="0"/>
              </a:spcAft>
              <a:buNone/>
            </a:pPr>
            <a:r>
              <a:rPr lang="en-US" sz="2400" b="0" i="1" u="none" strike="noStrike" cap="none" dirty="0">
                <a:solidFill>
                  <a:srgbClr val="000000"/>
                </a:solidFill>
                <a:latin typeface="Calibri"/>
                <a:ea typeface="Calibri"/>
                <a:cs typeface="Calibri"/>
                <a:sym typeface="Calibri"/>
              </a:rPr>
              <a:t>"Spor salonunda pazılarımı esnetirken kızları </a:t>
            </a:r>
            <a:r>
              <a:rPr lang="en-US" sz="2400" b="0" i="1" u="none" strike="noStrike" cap="none" dirty="0" err="1">
                <a:solidFill>
                  <a:srgbClr val="000000"/>
                </a:solidFill>
                <a:latin typeface="Calibri"/>
                <a:ea typeface="Calibri"/>
                <a:cs typeface="Calibri"/>
                <a:sym typeface="Calibri"/>
              </a:rPr>
              <a:t>kolayca </a:t>
            </a:r>
            <a:r>
              <a:rPr lang="en-US" sz="2400" b="0" i="1" u="none" strike="noStrike" cap="none" dirty="0">
                <a:solidFill>
                  <a:srgbClr val="000000"/>
                </a:solidFill>
                <a:latin typeface="Calibri"/>
                <a:ea typeface="Calibri"/>
                <a:cs typeface="Calibri"/>
                <a:sym typeface="Calibri"/>
              </a:rPr>
              <a:t>etkileyebiliyorum... bu kendimi iyi hissetmemi sağlıyor."</a:t>
            </a: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grpSp>
        <p:nvGrpSpPr>
          <p:cNvPr id="440" name="Google Shape;440;p26"/>
          <p:cNvGrpSpPr/>
          <p:nvPr/>
        </p:nvGrpSpPr>
        <p:grpSpPr>
          <a:xfrm>
            <a:off x="-1143" y="9134206"/>
            <a:ext cx="18312195" cy="1166241"/>
            <a:chOff x="-1524" y="-1524"/>
            <a:chExt cx="24416259" cy="1554988"/>
          </a:xfrm>
        </p:grpSpPr>
        <p:sp>
          <p:nvSpPr>
            <p:cNvPr id="441" name="Google Shape;441;p2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42" name="Google Shape;442;p2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44" name="Google Shape;444;p26"/>
          <p:cNvGrpSpPr/>
          <p:nvPr/>
        </p:nvGrpSpPr>
        <p:grpSpPr>
          <a:xfrm rot="-420599">
            <a:off x="3682422" y="9493213"/>
            <a:ext cx="15092934" cy="1652778"/>
            <a:chOff x="-1524" y="-1524"/>
            <a:chExt cx="20123911" cy="2203704"/>
          </a:xfrm>
        </p:grpSpPr>
        <p:sp>
          <p:nvSpPr>
            <p:cNvPr id="445" name="Google Shape;445;p2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46" name="Google Shape;446;p2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7" name="Google Shape;447;p2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48" name="Google Shape;448;p26"/>
          <p:cNvSpPr txBox="1"/>
          <p:nvPr/>
        </p:nvSpPr>
        <p:spPr>
          <a:xfrm>
            <a:off x="746760" y="249822"/>
            <a:ext cx="17175480" cy="6183744"/>
          </a:xfrm>
          <a:prstGeom prst="rect">
            <a:avLst/>
          </a:prstGeom>
          <a:noFill/>
          <a:ln>
            <a:noFill/>
          </a:ln>
        </p:spPr>
        <p:txBody>
          <a:bodyPr spcFirstLastPara="1" wrap="square" lIns="0" tIns="0" rIns="0" bIns="0" anchor="t" anchorCtr="0">
            <a:spAutoFit/>
          </a:bodyPr>
          <a:lstStyle/>
          <a:p>
            <a:pPr marL="0" marR="0" lvl="0" indent="0" algn="just" rtl="0">
              <a:lnSpc>
                <a:spcPct val="181208"/>
              </a:lnSpc>
              <a:spcBef>
                <a:spcPts val="0"/>
              </a:spcBef>
              <a:spcAft>
                <a:spcPts val="0"/>
              </a:spcAft>
              <a:buNone/>
            </a:pPr>
            <a:r>
              <a:rPr lang="en-US" sz="5400" dirty="0">
                <a:solidFill>
                  <a:srgbClr val="E98E24"/>
                </a:solidFill>
                <a:sym typeface="Calibri"/>
              </a:rPr>
              <a:t>Bigoreksiyada Ağırlık Kaldırmaya Yönelik Güncel Tutumlar</a:t>
            </a:r>
            <a:endParaRPr sz="5400" dirty="0">
              <a:solidFill>
                <a:srgbClr val="E98E24"/>
              </a:solidFill>
            </a:endParaRPr>
          </a:p>
          <a:p>
            <a:pPr marL="0" marR="0" lvl="0" indent="0" algn="just" rtl="0">
              <a:lnSpc>
                <a:spcPct val="18120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Estetik odak: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vücudu nasıl şekillendirdiklerine göre egzersiz seçimleri (örneğin, dörtlü daha küçük görünüyorsa bacakları daha fazla çalıştırmak).</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Vücut geliştirme kültüründen etkilenme: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dergilerden ve akranlardan öğrenilen teknikler, her zaman kasları "şok etme" arayışı.</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Katı zihniyet: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Antrenman yeterince yoğun değilse veya seans yarıda kesilirse başarısızlık hissi.</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Duygusal etki</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planlanmış bir rutini tamamlayamadığında sinirlilik ve hayal kırıklığı.</a:t>
            </a:r>
            <a:endParaRPr dirty="0">
              <a:latin typeface="Arial" panose="020B0604020202020204" pitchFamily="34" charset="0"/>
              <a:cs typeface="Arial" panose="020B0604020202020204" pitchFamily="34" charset="0"/>
            </a:endParaRPr>
          </a:p>
          <a:p>
            <a:pPr marL="0" marR="0" lvl="0" indent="0" algn="just" rtl="0">
              <a:lnSpc>
                <a:spcPct val="18120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120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"Kendimi sonuna kadar zorlamadıysam, zamanımı boşa harcamışım gibi hissediyorum."</a:t>
            </a:r>
            <a:endParaRPr dirty="0">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53" name="Google Shape;453;p27"/>
          <p:cNvGrpSpPr/>
          <p:nvPr/>
        </p:nvGrpSpPr>
        <p:grpSpPr>
          <a:xfrm>
            <a:off x="-1143" y="9134206"/>
            <a:ext cx="18312195" cy="1166241"/>
            <a:chOff x="-1524" y="-1524"/>
            <a:chExt cx="24416259" cy="1554988"/>
          </a:xfrm>
        </p:grpSpPr>
        <p:sp>
          <p:nvSpPr>
            <p:cNvPr id="454" name="Google Shape;454;p2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55" name="Google Shape;455;p2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2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57" name="Google Shape;457;p27"/>
          <p:cNvGrpSpPr/>
          <p:nvPr/>
        </p:nvGrpSpPr>
        <p:grpSpPr>
          <a:xfrm rot="-420599">
            <a:off x="3682422" y="9493213"/>
            <a:ext cx="15092934" cy="1652778"/>
            <a:chOff x="-1524" y="-1524"/>
            <a:chExt cx="20123911" cy="2203704"/>
          </a:xfrm>
        </p:grpSpPr>
        <p:sp>
          <p:nvSpPr>
            <p:cNvPr id="458" name="Google Shape;458;p2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59" name="Google Shape;459;p2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61" name="Google Shape;461;p27"/>
          <p:cNvSpPr txBox="1"/>
          <p:nvPr/>
        </p:nvSpPr>
        <p:spPr>
          <a:xfrm>
            <a:off x="382385" y="130468"/>
            <a:ext cx="17295202" cy="7894469"/>
          </a:xfrm>
          <a:prstGeom prst="rect">
            <a:avLst/>
          </a:prstGeom>
          <a:noFill/>
          <a:ln>
            <a:noFill/>
          </a:ln>
        </p:spPr>
        <p:txBody>
          <a:bodyPr spcFirstLastPara="1" wrap="square" lIns="0" tIns="0" rIns="0" bIns="0" anchor="t" anchorCtr="0">
            <a:spAutoFit/>
          </a:bodyPr>
          <a:lstStyle/>
          <a:p>
            <a:pPr marL="0" marR="0" lvl="0" indent="0" algn="just" rtl="0">
              <a:lnSpc>
                <a:spcPct val="150000"/>
              </a:lnSpc>
              <a:spcBef>
                <a:spcPts val="0"/>
              </a:spcBef>
              <a:spcAft>
                <a:spcPts val="0"/>
              </a:spcAft>
              <a:buNone/>
            </a:pPr>
            <a:r>
              <a:rPr lang="en-US" sz="5400" dirty="0">
                <a:solidFill>
                  <a:srgbClr val="E98E24"/>
                </a:solidFill>
                <a:sym typeface="Calibri"/>
              </a:rPr>
              <a:t>Bigoreksiyada Diyete Yönelik Güncel Tutumlar</a:t>
            </a:r>
            <a:endParaRPr sz="5400" dirty="0">
              <a:solidFill>
                <a:srgbClr val="E98E24"/>
              </a:solidFill>
            </a:endParaRPr>
          </a:p>
          <a:p>
            <a:pPr marL="0" marR="0" lvl="0" indent="0" algn="just" rtl="0">
              <a:lnSpc>
                <a:spcPct val="1500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Aşırı protein alımı: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vücut ağırlığının kilogramı başına 3 g protein hedeflemek, aç olmadığınızda bile birkaç saatte bir yemek yemek. </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Dökme ve kesme döngüleri:</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Bulking: Kas büyümesini desteklemek için yüksek protein ve karbonhidrat.</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Kesme: Kas belirginliğini artırmak için neredeyse tamamen karbonhidrat kısıtlaması.</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Karbonhidrat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döngüsü: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Fitness dergilerinden ve profesyonel vücut geliştiricilerden esinlenerek, her gram karbonhidratın takip edilmesini içerir</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Tüm öğünleri önceden hazırlamak: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besin kalitesini kontrol etmek ve "kirli" gıdalardan kaçınmak için.</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ve duygusal zarar: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diyet yoğun çaba gerektirir ve normal günlük yaşamı engeller, ancak ideal fiziğe ulaşmak için gerekli olarak algılanır.</a:t>
            </a:r>
            <a:endParaRPr dirty="0">
              <a:latin typeface="Arial" panose="020B0604020202020204" pitchFamily="34" charset="0"/>
              <a:cs typeface="Arial" panose="020B0604020202020204" pitchFamily="34" charset="0"/>
            </a:endParaRPr>
          </a:p>
          <a:p>
            <a:pPr marL="0" marR="0" lvl="0" indent="0" algn="just" rtl="0">
              <a:lnSpc>
                <a:spcPct val="1500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0" marR="0" lvl="0" indent="0" algn="just" rtl="0">
              <a:lnSpc>
                <a:spcPct val="150000"/>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0" i="1" u="none" strike="noStrike" cap="none" dirty="0">
                <a:solidFill>
                  <a:srgbClr val="000000"/>
                </a:solidFill>
                <a:latin typeface="Calibri"/>
                <a:ea typeface="Calibri"/>
                <a:cs typeface="Calibri"/>
                <a:sym typeface="Calibri"/>
              </a:rPr>
              <a:t>"Bu tür bir diyeti sürdürmek ve normal bir hayat yaşamak zor, ancak sebat ediyorum - çünkü istediğim vücudu inşa etmek için gereken şey bu."</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grpSp>
        <p:nvGrpSpPr>
          <p:cNvPr id="466" name="Google Shape;466;p28"/>
          <p:cNvGrpSpPr/>
          <p:nvPr/>
        </p:nvGrpSpPr>
        <p:grpSpPr>
          <a:xfrm>
            <a:off x="-1143" y="9134206"/>
            <a:ext cx="18312195" cy="1166241"/>
            <a:chOff x="-1524" y="-1524"/>
            <a:chExt cx="24416259" cy="1554988"/>
          </a:xfrm>
        </p:grpSpPr>
        <p:sp>
          <p:nvSpPr>
            <p:cNvPr id="467" name="Google Shape;467;p2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68" name="Google Shape;468;p2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2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70" name="Google Shape;470;p28"/>
          <p:cNvGrpSpPr/>
          <p:nvPr/>
        </p:nvGrpSpPr>
        <p:grpSpPr>
          <a:xfrm rot="-420599">
            <a:off x="3682422" y="9493213"/>
            <a:ext cx="15092934" cy="1652778"/>
            <a:chOff x="-1524" y="-1524"/>
            <a:chExt cx="20123911" cy="2203704"/>
          </a:xfrm>
        </p:grpSpPr>
        <p:sp>
          <p:nvSpPr>
            <p:cNvPr id="471" name="Google Shape;471;p2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72" name="Google Shape;472;p2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74" name="Google Shape;474;p28"/>
          <p:cNvSpPr txBox="1"/>
          <p:nvPr/>
        </p:nvSpPr>
        <p:spPr>
          <a:xfrm>
            <a:off x="515389" y="-480677"/>
            <a:ext cx="17772611" cy="9200211"/>
          </a:xfrm>
          <a:prstGeom prst="rect">
            <a:avLst/>
          </a:prstGeom>
          <a:noFill/>
          <a:ln>
            <a:noFill/>
          </a:ln>
        </p:spPr>
        <p:txBody>
          <a:bodyPr spcFirstLastPara="1" wrap="square" lIns="0" tIns="0" rIns="0" bIns="0" anchor="t" anchorCtr="0">
            <a:spAutoFit/>
          </a:bodyPr>
          <a:lstStyle/>
          <a:p>
            <a:pPr marL="0" marR="0" lvl="0" indent="0" algn="ctr" rtl="0">
              <a:lnSpc>
                <a:spcPct val="187500"/>
              </a:lnSpc>
              <a:spcBef>
                <a:spcPts val="0"/>
              </a:spcBef>
              <a:spcAft>
                <a:spcPts val="0"/>
              </a:spcAft>
              <a:buNone/>
            </a:pPr>
            <a:r>
              <a:rPr lang="en-US" sz="5400" dirty="0">
                <a:solidFill>
                  <a:srgbClr val="E98E24"/>
                </a:solidFill>
                <a:sym typeface="Calibri"/>
              </a:rPr>
              <a:t>Bigoreksiyada Steroid Kullanımına Yönelik Tutumlar</a:t>
            </a:r>
            <a:endParaRPr sz="5400" dirty="0">
              <a:solidFill>
                <a:srgbClr val="E98E24"/>
              </a:solidFill>
            </a:endParaRPr>
          </a:p>
          <a:p>
            <a:pPr marL="0" marR="0" lvl="0" indent="0" algn="just" rtl="0">
              <a:lnSpc>
                <a:spcPct val="1875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Normalleştirme: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Spor salonu kültüründe steroid kullanımının yaygın ve beklenen bir durum olarak görülmesi.</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Riskin en aza indirilmesi: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steroidlerin sağlıksız diyetler veya yaşam tarzlarından daha kötü olmadığı inancı.</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"Hile" olarak görülmüyor: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Spor salonunda gösterilen çaba ve sıkı diyet hala anahtar olarak kabul ediliyor.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Tıbbi tavsiyelere güvensizlik: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profesyonellerin riskleri abarttığı veya gerçek bilgiden yoksun olduğu algısı.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Kendi kendini eğitme: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kullanımı gerekçelendirmek ve yönetmek için çevrimiçi araştırmaya güvenme.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Psikolojik riskler:</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Bir döngüyü durdurduktan sonra depresyon ve intihar düşünceleri;</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Sürekli kullanım olmadan kas kütlesini veya ilerlemeyi kaybetme korkusu.</a:t>
            </a:r>
            <a:endParaRPr dirty="0">
              <a:latin typeface="Arial" panose="020B0604020202020204" pitchFamily="34" charset="0"/>
              <a:cs typeface="Arial" panose="020B0604020202020204" pitchFamily="34" charset="0"/>
            </a:endParaRPr>
          </a:p>
          <a:p>
            <a:pPr marL="0" marR="0" lvl="0" indent="0" algn="just" rtl="0">
              <a:lnSpc>
                <a:spcPct val="18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"Son döngümden sonra gerçekten depresyona girdim... ama şimdi meyve suyu içmeyi bırakmak istemiyorum çünkü sonuçları gördüm."</a:t>
            </a:r>
            <a:endParaRPr dirty="0">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pSp>
        <p:nvGrpSpPr>
          <p:cNvPr id="479" name="Google Shape;479;p29"/>
          <p:cNvGrpSpPr/>
          <p:nvPr/>
        </p:nvGrpSpPr>
        <p:grpSpPr>
          <a:xfrm>
            <a:off x="-1143" y="9134206"/>
            <a:ext cx="18312195" cy="1166241"/>
            <a:chOff x="-1524" y="-1524"/>
            <a:chExt cx="24416259" cy="1554988"/>
          </a:xfrm>
        </p:grpSpPr>
        <p:sp>
          <p:nvSpPr>
            <p:cNvPr id="480" name="Google Shape;480;p2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81" name="Google Shape;481;p2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2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83" name="Google Shape;483;p29"/>
          <p:cNvGrpSpPr/>
          <p:nvPr/>
        </p:nvGrpSpPr>
        <p:grpSpPr>
          <a:xfrm rot="-420599">
            <a:off x="3682422" y="9493213"/>
            <a:ext cx="15092934" cy="1652778"/>
            <a:chOff x="-1524" y="-1524"/>
            <a:chExt cx="20123911" cy="2203704"/>
          </a:xfrm>
        </p:grpSpPr>
        <p:sp>
          <p:nvSpPr>
            <p:cNvPr id="484" name="Google Shape;484;p2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85" name="Google Shape;485;p2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6" name="Google Shape;486;p2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87" name="Google Shape;487;p29"/>
          <p:cNvSpPr txBox="1"/>
          <p:nvPr/>
        </p:nvSpPr>
        <p:spPr>
          <a:xfrm>
            <a:off x="532014" y="394039"/>
            <a:ext cx="17573106" cy="7769691"/>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Bigoreksiyada Yaşam Kalitesi Üzerindeki Etkisi</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izolasyon: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Sıkı diyete bağlı kalmak için dışarıda yemek yemekten veya sosyal toplantılardan kaçınır.</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Mali zorlanma: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takviyelere (örn. protein tozları, yağ yakıcılar) harcanan büyük meblağlar, diğer faaliyetlere çok az zaman kalması</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Sınırlı arkadaşlıklar: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İlişkileri sürdürmek için çok az zaman veya enerji kalır.</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İş-yaşam çatışması: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eğitimin iş sorumluluklarından daha öncelikli olması → geç gelmeler, erken ayrılmalar.</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Sürekli meşguliyet: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Gün boyunca yemek, antrenman ve dış görünüşle ilgili takıntılı düşünceler.</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Spor salonu etrafında dönen hayat: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mevcut alışkanlıkları haklı çıkarmak ve sürdürmek için idealize edilmiş fitness çalışma vizyonu.</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"Çok fazla arkadaşım yok... Ya antrenman yapıyorum, ya antrenman yapmayı düşünüyorum ya da antrenman için yemek yiyorum."</a:t>
            </a:r>
            <a:endParaRPr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561407"/>
            <a:ext cx="17648624" cy="7079054"/>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Bigoreksiya: Gizli Duygusal Bedel</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Görünür kaslılığa rağmen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devam eden vücut memnuniyetsizliği</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Çarpıtılmış benlik algısı: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objektif olarak yaşıtlarından daha kaslı olsa bile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kendini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yetersiz hisseder.</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Düşük öz saygı: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dış görünüşle ilgili süregelen olumsuz düşünceler.</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Yakınlık üzerindeki etki: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beden utancı nedeniyle çıplaklıktan ve cinsel aktiviteden duyulan rahatsızlık.</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Duygusal sıkıntı: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umutsuzluk hissi ve devam eden çabanın amacının sorgulanması.</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"Çoğu erkekten daha iri olduğumu biliyorum ama yine de kendimi yetersiz hissediyorum. Aynaya bakmak bile beni korkunç hissettiriyor."</a:t>
            </a:r>
            <a:endParaRPr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pSp>
        <p:nvGrpSpPr>
          <p:cNvPr id="100" name="Google Shape;100;p2"/>
          <p:cNvGrpSpPr/>
          <p:nvPr/>
        </p:nvGrpSpPr>
        <p:grpSpPr>
          <a:xfrm>
            <a:off x="-1143" y="9134206"/>
            <a:ext cx="18312195" cy="1166241"/>
            <a:chOff x="-1524" y="-1524"/>
            <a:chExt cx="24416259" cy="1554988"/>
          </a:xfrm>
        </p:grpSpPr>
        <p:sp>
          <p:nvSpPr>
            <p:cNvPr id="101" name="Google Shape;101;p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02" name="Google Shape;102;p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04" name="Google Shape;104;p2"/>
          <p:cNvGrpSpPr/>
          <p:nvPr/>
        </p:nvGrpSpPr>
        <p:grpSpPr>
          <a:xfrm rot="-420599">
            <a:off x="3682422" y="9493213"/>
            <a:ext cx="15092934" cy="1652778"/>
            <a:chOff x="-1524" y="-1524"/>
            <a:chExt cx="20123911" cy="2203704"/>
          </a:xfrm>
        </p:grpSpPr>
        <p:sp>
          <p:nvSpPr>
            <p:cNvPr id="105" name="Google Shape;105;p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06" name="Google Shape;106;p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 name="Titolo 3">
            <a:extLst>
              <a:ext uri="{FF2B5EF4-FFF2-40B4-BE49-F238E27FC236}">
                <a16:creationId xmlns:a16="http://schemas.microsoft.com/office/drawing/2014/main" id="{8B32D63C-537C-E75E-87F9-A93094AC679D}"/>
              </a:ext>
            </a:extLst>
          </p:cNvPr>
          <p:cNvSpPr>
            <a:spLocks noGrp="1"/>
          </p:cNvSpPr>
          <p:nvPr>
            <p:ph type="title"/>
          </p:nvPr>
        </p:nvSpPr>
        <p:spPr/>
        <p:txBody>
          <a:bodyPr>
            <a:normAutofit/>
          </a:bodyPr>
          <a:lstStyle/>
          <a:p>
            <a:r>
              <a:rPr lang="it-IT" sz="5400" dirty="0">
                <a:solidFill>
                  <a:srgbClr val="E98E24"/>
                </a:solidFill>
                <a:latin typeface="Arial"/>
                <a:cs typeface="Arial"/>
                <a:sym typeface="Arial"/>
              </a:rPr>
              <a:t>Genel bilgi</a:t>
            </a:r>
          </a:p>
        </p:txBody>
      </p:sp>
      <p:sp>
        <p:nvSpPr>
          <p:cNvPr id="5" name="Segnaposto testo 4">
            <a:extLst>
              <a:ext uri="{FF2B5EF4-FFF2-40B4-BE49-F238E27FC236}">
                <a16:creationId xmlns:a16="http://schemas.microsoft.com/office/drawing/2014/main" id="{9539264A-9B09-1306-353C-56B757A175C1}"/>
              </a:ext>
            </a:extLst>
          </p:cNvPr>
          <p:cNvSpPr>
            <a:spLocks noGrp="1"/>
          </p:cNvSpPr>
          <p:nvPr>
            <p:ph type="body" idx="1"/>
          </p:nvPr>
        </p:nvSpPr>
        <p:spPr>
          <a:xfrm>
            <a:off x="457199" y="1600200"/>
            <a:ext cx="17461455" cy="7200538"/>
          </a:xfrm>
        </p:spPr>
        <p:txBody>
          <a:bodyPr>
            <a:normAutofit/>
          </a:bodyPr>
          <a:lstStyle/>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Son yıllarda, ED'nin görülme sıklığı giderek artmaktadır.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ED, erken çocukluk dönemindeki tipik örüntülerden ergenlik ve genç yetişkinlik döneminin daha karakteristik özelliklerine kadar değişen heterojen ve çeşitli bir grup durumu temsil etmektedir.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ED, Anoreksiya Nervoza, Bulimia Nervoza, Bigoreksiya ve Tıkınırcasına Yeme Bozukluğu, ARFID, Ortoreksiya Nervoza,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ED'nin tanınması zordur, çünkü etkilenen bireyler genellikle farkındalıktan yoksundur ve klinik semptomların ciddiyetini hafife alırlar ve sıklıkla tedaviye karşı kararsızlık sergilerler.</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Diğer psikiyatrik durumlarla birlikte görülme oranı yüksektir.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ED'den muzdarip olanların yalnızca küçük bir yüzdesi uygun bir teşhis ve tedavi almaktadır.</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 sadece bireyi etkilemekle kalmaz, aynı zamanda tüm aile sistemini de kapsar ve özellikle çocukluk veya ergenlik döneminde ortaya çıktığında kapsamlı bir yaklaşım gerektirir.</a:t>
            </a:r>
            <a:endParaRPr lang="en-US" dirty="0">
              <a:latin typeface="Arial" panose="020B0604020202020204" pitchFamily="34" charset="0"/>
              <a:cs typeface="Arial" panose="020B0604020202020204" pitchFamily="34" charset="0"/>
            </a:endParaRP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it-IT"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pSp>
        <p:nvGrpSpPr>
          <p:cNvPr id="126" name="Google Shape;126;p4"/>
          <p:cNvGrpSpPr/>
          <p:nvPr/>
        </p:nvGrpSpPr>
        <p:grpSpPr>
          <a:xfrm>
            <a:off x="-1143" y="9134206"/>
            <a:ext cx="18312195" cy="1166241"/>
            <a:chOff x="-1524" y="-1524"/>
            <a:chExt cx="24416259" cy="1554988"/>
          </a:xfrm>
        </p:grpSpPr>
        <p:sp>
          <p:nvSpPr>
            <p:cNvPr id="127" name="Google Shape;127;p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28" name="Google Shape;128;p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30" name="Google Shape;130;p4"/>
          <p:cNvGrpSpPr/>
          <p:nvPr/>
        </p:nvGrpSpPr>
        <p:grpSpPr>
          <a:xfrm rot="-420599">
            <a:off x="3682422" y="9493213"/>
            <a:ext cx="15092934" cy="1652778"/>
            <a:chOff x="-1524" y="-1524"/>
            <a:chExt cx="20123911" cy="2203704"/>
          </a:xfrm>
        </p:grpSpPr>
        <p:sp>
          <p:nvSpPr>
            <p:cNvPr id="131" name="Google Shape;131;p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32" name="Google Shape;132;p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34" name="Google Shape;134;p4"/>
          <p:cNvSpPr/>
          <p:nvPr/>
        </p:nvSpPr>
        <p:spPr>
          <a:xfrm>
            <a:off x="4685092" y="684592"/>
            <a:ext cx="8116229" cy="8116229"/>
          </a:xfrm>
          <a:custGeom>
            <a:avLst/>
            <a:gdLst/>
            <a:ahLst/>
            <a:cxnLst/>
            <a:rect l="l" t="t" r="r" b="b"/>
            <a:pathLst>
              <a:path w="8116229" h="8116229" extrusionOk="0">
                <a:moveTo>
                  <a:pt x="0" y="0"/>
                </a:moveTo>
                <a:lnTo>
                  <a:pt x="8116229" y="0"/>
                </a:lnTo>
                <a:lnTo>
                  <a:pt x="8116229" y="8116229"/>
                </a:lnTo>
                <a:lnTo>
                  <a:pt x="0" y="8116229"/>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39" name="Google Shape;139;p5"/>
          <p:cNvGrpSpPr/>
          <p:nvPr/>
        </p:nvGrpSpPr>
        <p:grpSpPr>
          <a:xfrm>
            <a:off x="-1143" y="9134206"/>
            <a:ext cx="18312195" cy="1166241"/>
            <a:chOff x="-1524" y="-1524"/>
            <a:chExt cx="24416259" cy="1554988"/>
          </a:xfrm>
        </p:grpSpPr>
        <p:sp>
          <p:nvSpPr>
            <p:cNvPr id="140" name="Google Shape;140;p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41" name="Google Shape;141;p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 name="Google Shape;142;p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43" name="Google Shape;143;p5"/>
          <p:cNvGrpSpPr/>
          <p:nvPr/>
        </p:nvGrpSpPr>
        <p:grpSpPr>
          <a:xfrm rot="-420599">
            <a:off x="3682422" y="9493213"/>
            <a:ext cx="15092934" cy="1652778"/>
            <a:chOff x="-1524" y="-1524"/>
            <a:chExt cx="20123911" cy="2203704"/>
          </a:xfrm>
        </p:grpSpPr>
        <p:sp>
          <p:nvSpPr>
            <p:cNvPr id="144" name="Google Shape;144;p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45" name="Google Shape;145;p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47" name="Google Shape;147;p5"/>
          <p:cNvSpPr txBox="1"/>
          <p:nvPr/>
        </p:nvSpPr>
        <p:spPr>
          <a:xfrm>
            <a:off x="2502650" y="1271883"/>
            <a:ext cx="13700988" cy="2727670"/>
          </a:xfrm>
          <a:prstGeom prst="rect">
            <a:avLst/>
          </a:prstGeom>
          <a:noFill/>
          <a:ln>
            <a:noFill/>
          </a:ln>
        </p:spPr>
        <p:txBody>
          <a:bodyPr spcFirstLastPara="1" wrap="square" lIns="0" tIns="0" rIns="0" bIns="0" anchor="t" anchorCtr="0">
            <a:spAutoFit/>
          </a:bodyPr>
          <a:lstStyle/>
          <a:p>
            <a:pPr marL="0" marR="0" lvl="0" indent="0" algn="just" rtl="0">
              <a:lnSpc>
                <a:spcPct val="140007"/>
              </a:lnSpc>
              <a:spcBef>
                <a:spcPts val="0"/>
              </a:spcBef>
              <a:spcAft>
                <a:spcPts val="0"/>
              </a:spcAft>
              <a:buNone/>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DSM-5 TR'ye göre tanı kriterleri: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kilo kaybıyla sonuçlanan gıda alımında kademeli veya hızlı bir azalma;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İlerleyen kilo kaybına ve/veya zayıflığa rağmen kilo almaya yönelik yoğun bir korku, ki bu korku ciddi boyutlara ulaşabilir;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çarpık bir beden imajı algısı.</a:t>
            </a:r>
            <a:endParaRPr dirty="0">
              <a:latin typeface="Arial" panose="020B0604020202020204" pitchFamily="34" charset="0"/>
              <a:cs typeface="Arial" panose="020B0604020202020204" pitchFamily="34" charset="0"/>
            </a:endParaRPr>
          </a:p>
        </p:txBody>
      </p:sp>
      <p:sp>
        <p:nvSpPr>
          <p:cNvPr id="148" name="Google Shape;148;p5"/>
          <p:cNvSpPr txBox="1"/>
          <p:nvPr/>
        </p:nvSpPr>
        <p:spPr>
          <a:xfrm>
            <a:off x="2294313" y="321164"/>
            <a:ext cx="9324695"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Anoreksiya Nervoza (AN)</a:t>
            </a:r>
          </a:p>
        </p:txBody>
      </p:sp>
      <p:sp>
        <p:nvSpPr>
          <p:cNvPr id="149" name="Google Shape;149;p5"/>
          <p:cNvSpPr txBox="1"/>
          <p:nvPr/>
        </p:nvSpPr>
        <p:spPr>
          <a:xfrm>
            <a:off x="2502650" y="4093557"/>
            <a:ext cx="13700988" cy="4084901"/>
          </a:xfrm>
          <a:prstGeom prst="rect">
            <a:avLst/>
          </a:prstGeom>
          <a:noFill/>
          <a:ln>
            <a:noFill/>
          </a:ln>
        </p:spPr>
        <p:txBody>
          <a:bodyPr spcFirstLastPara="1" wrap="square" lIns="0" tIns="0" rIns="0" bIns="0" anchor="t" anchorCtr="0">
            <a:spAutoFit/>
          </a:bodyPr>
          <a:lstStyle/>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Tipik pik başlangıcı her iki cinsiyette de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15-19 yaşları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arasında görülür. Bununla birlikte, son yıllarda, daha erken ergenlik genel eğilimi ile çakışan daha erken bir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başlangıç yaşı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olmuştur. </a:t>
            </a:r>
          </a:p>
          <a:p>
            <a:pPr marL="0" marR="0" lvl="0" indent="0" algn="just" rtl="0">
              <a:lnSpc>
                <a:spcPct val="1582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Bozukluğun ergenlik öncesi dönemdeki klinik görünümü ergenlik dönemindekinden farklı olabilir. </a:t>
            </a:r>
            <a:endParaRPr dirty="0">
              <a:latin typeface="Arial" panose="020B0604020202020204" pitchFamily="34" charset="0"/>
              <a:cs typeface="Arial" panose="020B0604020202020204" pitchFamily="34" charset="0"/>
            </a:endParaRPr>
          </a:p>
          <a:p>
            <a:pPr marL="0" marR="0" lvl="0" indent="0" algn="just" rtl="0">
              <a:lnSpc>
                <a:spcPct val="1582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Zamanında tanınmaz ve tedavi edilmezse, AN fiziksel ve psikolojik gelişimi olumsuz yönde etkileyebilir, sakatlığa ve büyüme sürecinin kesintiye uğramasına yol açabilir ve potansiyel olarak önemli uzun vadeli sonuçlar doğurabilir.</a:t>
            </a:r>
            <a:endParaRPr dirty="0">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1143" y="8967946"/>
            <a:ext cx="18312195" cy="1166241"/>
            <a:chOff x="-1524" y="-1524"/>
            <a:chExt cx="24416259" cy="1554988"/>
          </a:xfrm>
        </p:grpSpPr>
        <p:sp>
          <p:nvSpPr>
            <p:cNvPr id="155" name="Google Shape;155;p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56" name="Google Shape;156;p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58" name="Google Shape;158;p6"/>
          <p:cNvGrpSpPr/>
          <p:nvPr/>
        </p:nvGrpSpPr>
        <p:grpSpPr>
          <a:xfrm rot="-420599">
            <a:off x="3682422" y="9493213"/>
            <a:ext cx="15092934" cy="1652778"/>
            <a:chOff x="-1524" y="-1524"/>
            <a:chExt cx="20123911" cy="2203704"/>
          </a:xfrm>
        </p:grpSpPr>
        <p:sp>
          <p:nvSpPr>
            <p:cNvPr id="159" name="Google Shape;159;p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60" name="Google Shape;160;p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62" name="Google Shape;162;p6"/>
          <p:cNvSpPr txBox="1"/>
          <p:nvPr/>
        </p:nvSpPr>
        <p:spPr>
          <a:xfrm>
            <a:off x="1048463" y="1469400"/>
            <a:ext cx="15646957" cy="7109639"/>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Genellikle gıda kısıtlaması ile: </a:t>
            </a:r>
            <a:endParaRPr sz="2400" dirty="0">
              <a:solidFill>
                <a:schemeClr val="dk1"/>
              </a:solidFill>
              <a:latin typeface="Arial" panose="020B0604020202020204" pitchFamily="34" charset="0"/>
              <a:cs typeface="Arial" panose="020B0604020202020204" pitchFamily="34" charset="0"/>
              <a:sym typeface="Calibri"/>
            </a:endParaRPr>
          </a:p>
          <a:p>
            <a:pPr marL="1295403" marR="0" lvl="2" indent="-4318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Kilo vermeyi amaçlayan bir diyet uygulamak (düşük kalori alımı, karbonhidrat ve yağlardan kaçınmak/oruç tutmak/küçük porsiyonlar). </a:t>
            </a: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AN hastaları genellikle gıda intoleransları veya alerjileri olduğunu iddia ederek, belirli gıdaların kendilerini kötü hissettirdiğini belirterek veya belirli gıdaları yedikten sonra özellikle şişkin hissettiklerini bildirerek gıda kısıtlamalarını rasyonalize ederler.</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Birincil hedef: fiziksel görünümden duyulan memnuniyetsizliğe ve düşük öz saygıya yanıt olarak beden imajını kişisel güzellik ideallerine göre değiştirmek. Bu güzellik idealleri genellikle gerçekçi değildir ve internetteki çarpıtılmış görüntülerden etkilenir.</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b="0" i="0" u="none" strike="noStrike" cap="none" dirty="0">
              <a:solidFill>
                <a:srgbClr val="000000"/>
              </a:solidFill>
              <a:latin typeface="Calibri"/>
              <a:ea typeface="Calibri"/>
              <a:cs typeface="Calibri"/>
              <a:sym typeface="Calibri"/>
            </a:endParaRPr>
          </a:p>
          <a:p>
            <a:pPr marL="666751" marR="0" lvl="1" indent="-342900" algn="just" rtl="0">
              <a:lnSpc>
                <a:spcPct val="140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Hastalığın erken evrelerinde, AN'li kişiler travmatik bir olaya atıfta bulunabilirler</a:t>
            </a:r>
            <a:r>
              <a:rPr lang="en-US" sz="2400" dirty="0">
                <a:solidFill>
                  <a:schemeClr val="dk1"/>
                </a:solidFill>
                <a:latin typeface="Arial" panose="020B0604020202020204" pitchFamily="34" charset="0"/>
                <a:cs typeface="Arial" panose="020B0604020202020204" pitchFamily="34" charset="0"/>
                <a:sym typeface="Arimo"/>
              </a:rPr>
              <a:t>. </a:t>
            </a:r>
            <a:endParaRPr sz="2400" dirty="0">
              <a:solidFill>
                <a:schemeClr val="dk1"/>
              </a:solidFill>
              <a:latin typeface="Arial" panose="020B0604020202020204" pitchFamily="34" charset="0"/>
              <a:cs typeface="Arial" panose="020B0604020202020204" pitchFamily="34" charset="0"/>
            </a:endParaRPr>
          </a:p>
        </p:txBody>
      </p:sp>
      <p:sp>
        <p:nvSpPr>
          <p:cNvPr id="163" name="Google Shape;163;p6"/>
          <p:cNvSpPr txBox="1"/>
          <p:nvPr/>
        </p:nvSpPr>
        <p:spPr>
          <a:xfrm>
            <a:off x="2693325" y="502524"/>
            <a:ext cx="10588432"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 Ergenlik Döneminde Nasıl Başlar?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7"/>
          <p:cNvGrpSpPr/>
          <p:nvPr/>
        </p:nvGrpSpPr>
        <p:grpSpPr>
          <a:xfrm>
            <a:off x="-1143" y="9134206"/>
            <a:ext cx="18312195" cy="1166241"/>
            <a:chOff x="-1524" y="-1524"/>
            <a:chExt cx="24416259" cy="1554988"/>
          </a:xfrm>
        </p:grpSpPr>
        <p:sp>
          <p:nvSpPr>
            <p:cNvPr id="169" name="Google Shape;169;p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70" name="Google Shape;170;p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72" name="Google Shape;172;p7"/>
          <p:cNvGrpSpPr/>
          <p:nvPr/>
        </p:nvGrpSpPr>
        <p:grpSpPr>
          <a:xfrm rot="-420599">
            <a:off x="3682422" y="9493213"/>
            <a:ext cx="15092934" cy="1652778"/>
            <a:chOff x="-1524" y="-1524"/>
            <a:chExt cx="20123911" cy="2203704"/>
          </a:xfrm>
        </p:grpSpPr>
        <p:sp>
          <p:nvSpPr>
            <p:cNvPr id="173" name="Google Shape;173;p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74" name="Google Shape;174;p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76" name="Google Shape;176;p7"/>
          <p:cNvSpPr txBox="1"/>
          <p:nvPr/>
        </p:nvSpPr>
        <p:spPr>
          <a:xfrm>
            <a:off x="2144737" y="1578514"/>
            <a:ext cx="14058900" cy="7755969"/>
          </a:xfrm>
          <a:prstGeom prst="rect">
            <a:avLst/>
          </a:prstGeom>
          <a:noFill/>
          <a:ln>
            <a:noFill/>
          </a:ln>
        </p:spPr>
        <p:txBody>
          <a:bodyPr spcFirstLastPara="1" wrap="square" lIns="0" tIns="0" rIns="0" bIns="0" anchor="t" anchorCtr="0">
            <a:spAutoFit/>
          </a:bodyPr>
          <a:lstStyle/>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AN'li ergenler ayna karşısında kilolarını ve vücut şekillerini </a:t>
            </a:r>
            <a:r>
              <a:rPr lang="en-US" sz="2400" dirty="0" err="1">
                <a:solidFill>
                  <a:schemeClr val="dk1"/>
                </a:solidFill>
                <a:latin typeface="Arial" panose="020B0604020202020204" pitchFamily="34" charset="0"/>
                <a:cs typeface="Arial" panose="020B0604020202020204" pitchFamily="34" charset="0"/>
                <a:sym typeface="Calibri"/>
              </a:rPr>
              <a:t>sürekli </a:t>
            </a:r>
            <a:r>
              <a:rPr lang="en-US" sz="2400" dirty="0">
                <a:solidFill>
                  <a:schemeClr val="dk1"/>
                </a:solidFill>
                <a:latin typeface="Arial" panose="020B0604020202020204" pitchFamily="34" charset="0"/>
                <a:cs typeface="Arial" panose="020B0604020202020204" pitchFamily="34" charset="0"/>
                <a:sym typeface="Calibri"/>
              </a:rPr>
              <a:t>kontrol edebilirler.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Başlangıçta, kilo kaybı bir güçlenme kaynağı haline gelir: AN'li ergen, kilo kaybı ve vücut şeklindeki değişikliklerden dolayı artan bir refah ve öz yeterlilik duygusu yaşayabilir.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Bedeni kontrol etmenin olumsuz duygular, düşük öz saygı, yetersizlik ve algılanan kaotik veya kontrol dışı bir ortamla başa çıkmalarına yardımcı olabileceğine dair yanlış inançlar, öz disiplin ve kişisel başarıya yol açar.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Kilo vermek, kişisel güç ve kapasiteyi ortaya koymanın bir yolu haline gelir.</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p:txBody>
      </p:sp>
      <p:sp>
        <p:nvSpPr>
          <p:cNvPr id="177" name="Google Shape;177;p7"/>
          <p:cNvSpPr txBox="1"/>
          <p:nvPr/>
        </p:nvSpPr>
        <p:spPr>
          <a:xfrm>
            <a:off x="3358341" y="213129"/>
            <a:ext cx="12967855"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AN'de mükemmeliyetçilik ve kontrol: ilk adımlar</a:t>
            </a:r>
            <a:endParaRPr lang="en-US" sz="5400" dirty="0">
              <a:solidFill>
                <a:srgbClr val="E98E24"/>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grpSp>
        <p:nvGrpSpPr>
          <p:cNvPr id="182" name="Google Shape;182;p8"/>
          <p:cNvGrpSpPr/>
          <p:nvPr/>
        </p:nvGrpSpPr>
        <p:grpSpPr>
          <a:xfrm>
            <a:off x="-1143" y="9134206"/>
            <a:ext cx="18312195" cy="1166241"/>
            <a:chOff x="-1524" y="-1524"/>
            <a:chExt cx="24416259" cy="1554988"/>
          </a:xfrm>
        </p:grpSpPr>
        <p:sp>
          <p:nvSpPr>
            <p:cNvPr id="183" name="Google Shape;183;p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84" name="Google Shape;184;p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Google Shape;185;p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4">
              <a:alphaModFix/>
            </a:blip>
            <a:stretch>
              <a:fillRect l="-3" r="-2"/>
            </a:stretch>
          </a:blipFill>
          <a:ln>
            <a:noFill/>
          </a:ln>
        </p:spPr>
        <p:txBody>
          <a:bodyPr/>
          <a:lstStyle/>
          <a:p>
            <a:endParaRPr lang="it-IT"/>
          </a:p>
        </p:txBody>
      </p:sp>
      <p:grpSp>
        <p:nvGrpSpPr>
          <p:cNvPr id="186" name="Google Shape;186;p8"/>
          <p:cNvGrpSpPr/>
          <p:nvPr/>
        </p:nvGrpSpPr>
        <p:grpSpPr>
          <a:xfrm rot="-420599">
            <a:off x="3682422" y="9493213"/>
            <a:ext cx="15092934" cy="1652778"/>
            <a:chOff x="-1524" y="-1524"/>
            <a:chExt cx="20123911" cy="2203704"/>
          </a:xfrm>
        </p:grpSpPr>
        <p:sp>
          <p:nvSpPr>
            <p:cNvPr id="187" name="Google Shape;187;p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88" name="Google Shape;188;p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5">
              <a:alphaModFix/>
            </a:blip>
            <a:stretch>
              <a:fillRect t="-88" b="-88"/>
            </a:stretch>
          </a:blipFill>
          <a:ln>
            <a:noFill/>
          </a:ln>
        </p:spPr>
        <p:txBody>
          <a:bodyPr/>
          <a:lstStyle/>
          <a:p>
            <a:endParaRPr lang="it-IT"/>
          </a:p>
        </p:txBody>
      </p:sp>
      <p:sp>
        <p:nvSpPr>
          <p:cNvPr id="190" name="Google Shape;190;p8"/>
          <p:cNvSpPr txBox="1"/>
          <p:nvPr/>
        </p:nvSpPr>
        <p:spPr>
          <a:xfrm>
            <a:off x="1600200" y="1033831"/>
            <a:ext cx="15430500" cy="8166082"/>
          </a:xfrm>
          <a:prstGeom prst="rect">
            <a:avLst/>
          </a:prstGeom>
          <a:noFill/>
          <a:ln>
            <a:noFill/>
          </a:ln>
        </p:spPr>
        <p:txBody>
          <a:bodyPr spcFirstLastPara="1" wrap="square" lIns="0" tIns="0" rIns="0" bIns="0" anchor="t" anchorCtr="0">
            <a:spAutoFit/>
          </a:bodyPr>
          <a:lstStyle/>
          <a:p>
            <a:pPr marL="0" marR="0" lvl="0" indent="0" algn="just" rtl="0">
              <a:lnSpc>
                <a:spcPct val="209999"/>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Kilo verme arzusu genellikle kilo alma korkusuna dönüşür.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Kilo alma korkusu, yemek yedikten sonra kaygı ve suçluluk duygusuna yol açar = kendini yargılama ve davranışla ilgili ruh hali dengesizliği.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lvl="1" indent="-342900" algn="just">
              <a:lnSpc>
                <a:spcPct val="157500"/>
              </a:lnSpc>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AN'li kişiler, kompulsif davranışlar yoluyla anksiyeteyi yatıştırmaya ve öngörülemeyen olaylardan kaçınmaya çalışırlar: yemeklerden önce ve sonra kilo kontrolü (kilo takıntılı bir düşünce haline gelir), aynalar önünde vücut kontrolü, kalori sayımı, yemek sırasında ritüeller (yiyecekleri küçük parçalara ayırmak, uzun süre pişirmek veya çok yavaş yemek gibi).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Kilo almak açlığa yol açar ve kişinin kimliği ve özerkliği (kişisel ilişkiler, iç tepkiler ve dış olaylar) üzerindeki kontrolünü önemli ölçüde kaybetmesi anlamına gelebilir</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2700" b="0" i="0" u="none" strike="noStrike" cap="none" dirty="0">
              <a:solidFill>
                <a:srgbClr val="000000"/>
              </a:solidFill>
              <a:latin typeface="Arimo"/>
              <a:ea typeface="Arimo"/>
              <a:cs typeface="Arimo"/>
              <a:sym typeface="Arimo"/>
            </a:endParaRPr>
          </a:p>
        </p:txBody>
      </p:sp>
      <p:sp>
        <p:nvSpPr>
          <p:cNvPr id="191" name="Google Shape;191;p8"/>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AN'de mükemmeliyetçilik ve kontrol: evrim</a:t>
            </a:r>
            <a:endParaRPr lang="en-US" sz="5400" dirty="0">
              <a:solidFill>
                <a:srgbClr val="E98E24"/>
              </a:solidFill>
            </a:endParaRPr>
          </a:p>
        </p:txBody>
      </p:sp>
    </p:spTree>
  </p:cSld>
  <p:clrMapOvr>
    <a:overrideClrMapping bg1="lt1" tx1="dk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grpSp>
        <p:nvGrpSpPr>
          <p:cNvPr id="196" name="Google Shape;196;p9"/>
          <p:cNvGrpSpPr/>
          <p:nvPr/>
        </p:nvGrpSpPr>
        <p:grpSpPr>
          <a:xfrm>
            <a:off x="-1143" y="9134206"/>
            <a:ext cx="18312195" cy="1166241"/>
            <a:chOff x="-1524" y="-1524"/>
            <a:chExt cx="24416259" cy="1554988"/>
          </a:xfrm>
        </p:grpSpPr>
        <p:sp>
          <p:nvSpPr>
            <p:cNvPr id="197" name="Google Shape;197;p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p:cNvGrpSpPr/>
          <p:nvPr/>
        </p:nvGrpSpPr>
        <p:grpSpPr>
          <a:xfrm rot="-420599">
            <a:off x="3682422" y="9493213"/>
            <a:ext cx="15092934" cy="1652778"/>
            <a:chOff x="-1524" y="-1524"/>
            <a:chExt cx="20123911" cy="2203704"/>
          </a:xfrm>
        </p:grpSpPr>
        <p:sp>
          <p:nvSpPr>
            <p:cNvPr id="201" name="Google Shape;201;p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p:cNvSpPr txBox="1"/>
          <p:nvPr/>
        </p:nvSpPr>
        <p:spPr>
          <a:xfrm>
            <a:off x="921563" y="1671547"/>
            <a:ext cx="15927183" cy="1894749"/>
          </a:xfrm>
          <a:prstGeom prst="rect">
            <a:avLst/>
          </a:prstGeom>
          <a:noFill/>
          <a:ln>
            <a:noFill/>
          </a:ln>
        </p:spPr>
        <p:txBody>
          <a:bodyPr spcFirstLastPara="1" wrap="square" lIns="0" tIns="0" rIns="0" bIns="0" anchor="t" anchorCtr="0">
            <a:spAutoFit/>
          </a:bodyPr>
          <a:lstStyle/>
          <a:p>
            <a:pPr marL="659244" marR="0" lvl="1" indent="-342900" algn="just" rtl="0">
              <a:lnSpc>
                <a:spcPct val="170916"/>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Yemek yedikten sonra hissedilen suçluluk duygusu, aşırı fiziksel egzersiz (</a:t>
            </a:r>
            <a:r>
              <a:rPr lang="en-US" sz="2400" b="0" i="0" u="none" strike="noStrike" cap="none" dirty="0" err="1">
                <a:solidFill>
                  <a:srgbClr val="000000"/>
                </a:solidFill>
                <a:latin typeface="Arial" panose="020B0604020202020204" pitchFamily="34" charset="0"/>
                <a:ea typeface="Calibri"/>
                <a:cs typeface="Arial" panose="020B0604020202020204" pitchFamily="34" charset="0"/>
                <a:sym typeface="Calibri"/>
              </a:rPr>
              <a:t>motorizm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kendi kendine kusma ve laksatif ve/veya diüretiklerin yanlış kullanımı gibi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eliminasyon davranışlarıyla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hafifletilir. </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
        <p:nvSpPr>
          <p:cNvPr id="2" name="Google Shape;191;p8">
            <a:extLst>
              <a:ext uri="{FF2B5EF4-FFF2-40B4-BE49-F238E27FC236}">
                <a16:creationId xmlns:a16="http://schemas.microsoft.com/office/drawing/2014/main" id="{32B38A6C-F307-D21A-3348-A290167FD267}"/>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ortadan kaldırıcı davranışlar</a:t>
            </a:r>
            <a:endParaRPr lang="en-US" sz="5400" dirty="0">
              <a:solidFill>
                <a:srgbClr val="E98E24"/>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252</TotalTime>
  <Words>2568</Words>
  <Application>Microsoft Office PowerPoint</Application>
  <PresentationFormat>Personalizzato</PresentationFormat>
  <Paragraphs>225</Paragraphs>
  <Slides>29</Slides>
  <Notes>29</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29</vt:i4>
      </vt:variant>
    </vt:vector>
  </HeadingPairs>
  <TitlesOfParts>
    <vt:vector size="34" baseType="lpstr">
      <vt:lpstr>Arimo</vt:lpstr>
      <vt:lpstr>Wingdings</vt:lpstr>
      <vt:lpstr>Arial</vt:lpstr>
      <vt:lpstr>Calibri</vt:lpstr>
      <vt:lpstr>Office Theme</vt:lpstr>
      <vt:lpstr>Presentazione standard di PowerPoint</vt:lpstr>
      <vt:lpstr>Presentazione standard di PowerPoint</vt:lpstr>
      <vt:lpstr>Genel bilgi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Dell</dc:creator>
  <cp:keywords>, docId:531B81E114111162DA7348A919B4C501</cp:keywords>
  <cp:lastModifiedBy>Marzia PP Boto</cp:lastModifiedBy>
  <cp:revision>8</cp:revision>
  <dcterms:created xsi:type="dcterms:W3CDTF">2006-08-16T00:00:00Z</dcterms:created>
  <dcterms:modified xsi:type="dcterms:W3CDTF">2025-04-28T13:53:46Z</dcterms:modified>
</cp:coreProperties>
</file>